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3" roundtripDataSignature="AMtx7mgmzTuFBOz3HfHDkbrSvE1U4pJK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A55C32-39C0-4B2A-82EB-C69E3FA2FAF2}">
  <a:tblStyle styleId="{48A55C32-39C0-4B2A-82EB-C69E3FA2FAF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ADAAC92-3030-447D-8596-4982BEAB3C8D}"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72" name="Shape 72"/>
        <p:cNvGrpSpPr/>
        <p:nvPr/>
      </p:nvGrpSpPr>
      <p:grpSpPr>
        <a:xfrm>
          <a:off x="0" y="0"/>
          <a:ext cx="0" cy="0"/>
          <a:chOff x="0" y="0"/>
          <a:chExt cx="0" cy="0"/>
        </a:xfrm>
      </p:grpSpPr>
      <p:sp>
        <p:nvSpPr>
          <p:cNvPr id="73" name="Google Shape;7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7" name="Shape 77"/>
        <p:cNvGrpSpPr/>
        <p:nvPr/>
      </p:nvGrpSpPr>
      <p:grpSpPr>
        <a:xfrm>
          <a:off x="0" y="0"/>
          <a:ext cx="0" cy="0"/>
          <a:chOff x="0" y="0"/>
          <a:chExt cx="0" cy="0"/>
        </a:xfrm>
      </p:grpSpPr>
      <p:sp>
        <p:nvSpPr>
          <p:cNvPr id="78" name="Google Shape;78;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0" name="Google Shape;80;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1" name="Google Shape;81;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4" name="Shape 84"/>
        <p:cNvGrpSpPr/>
        <p:nvPr/>
      </p:nvGrpSpPr>
      <p:grpSpPr>
        <a:xfrm>
          <a:off x="0" y="0"/>
          <a:ext cx="0" cy="0"/>
          <a:chOff x="0" y="0"/>
          <a:chExt cx="0" cy="0"/>
        </a:xfrm>
      </p:grpSpPr>
      <p:sp>
        <p:nvSpPr>
          <p:cNvPr id="85" name="Google Shape;85;p3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7" name="Google Shape;87;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8" name="Google Shape;8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91" name="Shape 91"/>
        <p:cNvGrpSpPr/>
        <p:nvPr/>
      </p:nvGrpSpPr>
      <p:grpSpPr>
        <a:xfrm>
          <a:off x="0" y="0"/>
          <a:ext cx="0" cy="0"/>
          <a:chOff x="0" y="0"/>
          <a:chExt cx="0" cy="0"/>
        </a:xfrm>
      </p:grpSpPr>
      <p:sp>
        <p:nvSpPr>
          <p:cNvPr id="92" name="Google Shape;92;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97" name="Shape 97"/>
        <p:cNvGrpSpPr/>
        <p:nvPr/>
      </p:nvGrpSpPr>
      <p:grpSpPr>
        <a:xfrm>
          <a:off x="0" y="0"/>
          <a:ext cx="0" cy="0"/>
          <a:chOff x="0" y="0"/>
          <a:chExt cx="0" cy="0"/>
        </a:xfrm>
      </p:grpSpPr>
      <p:sp>
        <p:nvSpPr>
          <p:cNvPr id="98" name="Google Shape;98;p4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texto y objetos" type="txAndObj">
  <p:cSld name="TEXT_AND_OBJECT">
    <p:spTree>
      <p:nvGrpSpPr>
        <p:cNvPr id="27" name="Shape 27"/>
        <p:cNvGrpSpPr/>
        <p:nvPr/>
      </p:nvGrpSpPr>
      <p:grpSpPr>
        <a:xfrm>
          <a:off x="0" y="0"/>
          <a:ext cx="0" cy="0"/>
          <a:chOff x="0" y="0"/>
          <a:chExt cx="0" cy="0"/>
        </a:xfrm>
      </p:grpSpPr>
      <p:sp>
        <p:nvSpPr>
          <p:cNvPr id="28" name="Google Shape;28;p30"/>
          <p:cNvSpPr txBox="1"/>
          <p:nvPr>
            <p:ph type="title"/>
          </p:nvPr>
        </p:nvSpPr>
        <p:spPr>
          <a:xfrm>
            <a:off x="457200" y="122238"/>
            <a:ext cx="7543800" cy="1295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idx="1" type="body"/>
          </p:nvPr>
        </p:nvSpPr>
        <p:spPr>
          <a:xfrm>
            <a:off x="457200" y="1719263"/>
            <a:ext cx="4038600" cy="441166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30"/>
          <p:cNvSpPr txBox="1"/>
          <p:nvPr>
            <p:ph idx="2" type="body"/>
          </p:nvPr>
        </p:nvSpPr>
        <p:spPr>
          <a:xfrm>
            <a:off x="4648200" y="1719263"/>
            <a:ext cx="4038600" cy="441166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30"/>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0"/>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objetos y texto" type="objAndTx">
  <p:cSld name="OBJECT_AND_TEXT">
    <p:spTree>
      <p:nvGrpSpPr>
        <p:cNvPr id="34" name="Shape 34"/>
        <p:cNvGrpSpPr/>
        <p:nvPr/>
      </p:nvGrpSpPr>
      <p:grpSpPr>
        <a:xfrm>
          <a:off x="0" y="0"/>
          <a:ext cx="0" cy="0"/>
          <a:chOff x="0" y="0"/>
          <a:chExt cx="0" cy="0"/>
        </a:xfrm>
      </p:grpSpPr>
      <p:sp>
        <p:nvSpPr>
          <p:cNvPr id="35" name="Google Shape;35;p31"/>
          <p:cNvSpPr txBox="1"/>
          <p:nvPr>
            <p:ph type="title"/>
          </p:nvPr>
        </p:nvSpPr>
        <p:spPr>
          <a:xfrm>
            <a:off x="457200" y="122238"/>
            <a:ext cx="7543800" cy="1295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1"/>
          <p:cNvSpPr txBox="1"/>
          <p:nvPr>
            <p:ph idx="1" type="body"/>
          </p:nvPr>
        </p:nvSpPr>
        <p:spPr>
          <a:xfrm>
            <a:off x="457200" y="1719263"/>
            <a:ext cx="4038600" cy="441166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31"/>
          <p:cNvSpPr txBox="1"/>
          <p:nvPr>
            <p:ph idx="2" type="body"/>
          </p:nvPr>
        </p:nvSpPr>
        <p:spPr>
          <a:xfrm>
            <a:off x="4648200" y="1719263"/>
            <a:ext cx="4038600" cy="441166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31"/>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1"/>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type="objOnly">
  <p:cSld name="OBJECT_ONLY">
    <p:spTree>
      <p:nvGrpSpPr>
        <p:cNvPr id="41" name="Shape 41"/>
        <p:cNvGrpSpPr/>
        <p:nvPr/>
      </p:nvGrpSpPr>
      <p:grpSpPr>
        <a:xfrm>
          <a:off x="0" y="0"/>
          <a:ext cx="0" cy="0"/>
          <a:chOff x="0" y="0"/>
          <a:chExt cx="0" cy="0"/>
        </a:xfrm>
      </p:grpSpPr>
      <p:sp>
        <p:nvSpPr>
          <p:cNvPr id="42" name="Google Shape;42;p32"/>
          <p:cNvSpPr txBox="1"/>
          <p:nvPr>
            <p:ph idx="1" type="body"/>
          </p:nvPr>
        </p:nvSpPr>
        <p:spPr>
          <a:xfrm>
            <a:off x="457200" y="122238"/>
            <a:ext cx="8229600" cy="600868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32"/>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2"/>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2"/>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6" name="Shape 46"/>
        <p:cNvGrpSpPr/>
        <p:nvPr/>
      </p:nvGrpSpPr>
      <p:grpSpPr>
        <a:xfrm>
          <a:off x="0" y="0"/>
          <a:ext cx="0" cy="0"/>
          <a:chOff x="0" y="0"/>
          <a:chExt cx="0" cy="0"/>
        </a:xfrm>
      </p:grpSpPr>
      <p:sp>
        <p:nvSpPr>
          <p:cNvPr id="47" name="Google Shape;47;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50" name="Shape 50"/>
        <p:cNvGrpSpPr/>
        <p:nvPr/>
      </p:nvGrpSpPr>
      <p:grpSpPr>
        <a:xfrm>
          <a:off x="0" y="0"/>
          <a:ext cx="0" cy="0"/>
          <a:chOff x="0" y="0"/>
          <a:chExt cx="0" cy="0"/>
        </a:xfrm>
      </p:grpSpPr>
      <p:sp>
        <p:nvSpPr>
          <p:cNvPr id="51" name="Google Shape;51;p3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3" name="Google Shape;53;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6" name="Shape 56"/>
        <p:cNvGrpSpPr/>
        <p:nvPr/>
      </p:nvGrpSpPr>
      <p:grpSpPr>
        <a:xfrm>
          <a:off x="0" y="0"/>
          <a:ext cx="0" cy="0"/>
          <a:chOff x="0" y="0"/>
          <a:chExt cx="0" cy="0"/>
        </a:xfrm>
      </p:grpSpPr>
      <p:sp>
        <p:nvSpPr>
          <p:cNvPr id="57" name="Google Shape;57;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9" name="Google Shape;59;p3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 name="Google Shape;60;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3" name="Shape 63"/>
        <p:cNvGrpSpPr/>
        <p:nvPr/>
      </p:nvGrpSpPr>
      <p:grpSpPr>
        <a:xfrm>
          <a:off x="0" y="0"/>
          <a:ext cx="0" cy="0"/>
          <a:chOff x="0" y="0"/>
          <a:chExt cx="0" cy="0"/>
        </a:xfrm>
      </p:grpSpPr>
      <p:sp>
        <p:nvSpPr>
          <p:cNvPr id="64" name="Google Shape;64;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6" name="Google Shape;66;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7" name="Google Shape;67;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8" name="Google Shape;68;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9" name="Google Shape;6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FD1"/>
            </a:gs>
            <a:gs pos="64999">
              <a:srgbClr val="F0EBD5"/>
            </a:gs>
            <a:gs pos="100000">
              <a:srgbClr val="D1C39F"/>
            </a:gs>
          </a:gsLst>
          <a:lin ang="5400000" scaled="0"/>
        </a:gra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AEEF3"/>
            </a:gs>
            <a:gs pos="39999">
              <a:srgbClr val="85C2FF"/>
            </a:gs>
            <a:gs pos="70000">
              <a:srgbClr val="C4D6EB"/>
            </a:gs>
            <a:gs pos="100000">
              <a:srgbClr val="FFEBFA"/>
            </a:gs>
          </a:gsLst>
          <a:lin ang="5400000" scaled="0"/>
        </a:gradFill>
      </p:bgPr>
    </p:bg>
    <p:spTree>
      <p:nvGrpSpPr>
        <p:cNvPr id="106" name="Shape 106"/>
        <p:cNvGrpSpPr/>
        <p:nvPr/>
      </p:nvGrpSpPr>
      <p:grpSpPr>
        <a:xfrm>
          <a:off x="0" y="0"/>
          <a:ext cx="0" cy="0"/>
          <a:chOff x="0" y="0"/>
          <a:chExt cx="0" cy="0"/>
        </a:xfrm>
      </p:grpSpPr>
      <p:sp>
        <p:nvSpPr>
          <p:cNvPr id="107" name="Google Shape;107;p1"/>
          <p:cNvSpPr txBox="1"/>
          <p:nvPr>
            <p:ph type="ctrTitle"/>
          </p:nvPr>
        </p:nvSpPr>
        <p:spPr>
          <a:xfrm>
            <a:off x="0" y="476672"/>
            <a:ext cx="9144000" cy="312377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6600"/>
              <a:buFont typeface="Calibri"/>
              <a:buNone/>
            </a:pPr>
            <a:r>
              <a:rPr lang="es-ES" sz="6600"/>
              <a:t>EL PLAN DE TRABAJO</a:t>
            </a:r>
            <a:endParaRPr sz="6600"/>
          </a:p>
        </p:txBody>
      </p:sp>
      <p:sp>
        <p:nvSpPr>
          <p:cNvPr id="108" name="Google Shape;108;p1"/>
          <p:cNvSpPr txBox="1"/>
          <p:nvPr>
            <p:ph idx="1" type="subTitle"/>
          </p:nvPr>
        </p:nvSpPr>
        <p:spPr>
          <a:xfrm>
            <a:off x="1115616" y="2780928"/>
            <a:ext cx="6656784" cy="2857872"/>
          </a:xfrm>
          <a:prstGeom prst="rect">
            <a:avLst/>
          </a:prstGeom>
          <a:solidFill>
            <a:srgbClr val="FBD4B4"/>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44061"/>
              </a:buClr>
              <a:buSzPts val="2720"/>
              <a:buNone/>
            </a:pPr>
            <a:r>
              <a:rPr lang="es-ES" sz="2720">
                <a:solidFill>
                  <a:srgbClr val="244061"/>
                </a:solidFill>
              </a:rPr>
              <a:t>El maestro/a ha de buscar una pedagogía que ayude al alumno a escoger. Hay que darle la palabra al niño dejándole, individualmente y cooperativamente, un máximo de iniciativa en el marco de la comunidad.</a:t>
            </a:r>
            <a:endParaRPr/>
          </a:p>
          <a:p>
            <a:pPr indent="0" lvl="0" marL="0" rtl="0" algn="ctr">
              <a:lnSpc>
                <a:spcPct val="90000"/>
              </a:lnSpc>
              <a:spcBef>
                <a:spcPts val="544"/>
              </a:spcBef>
              <a:spcAft>
                <a:spcPts val="0"/>
              </a:spcAft>
              <a:buClr>
                <a:srgbClr val="244061"/>
              </a:buClr>
              <a:buSzPts val="2720"/>
              <a:buNone/>
            </a:pPr>
            <a:r>
              <a:rPr lang="es-ES" sz="2720">
                <a:solidFill>
                  <a:srgbClr val="244061"/>
                </a:solidFill>
              </a:rPr>
              <a:t> </a:t>
            </a:r>
            <a:endParaRPr/>
          </a:p>
          <a:p>
            <a:pPr indent="0" lvl="0" marL="0" rtl="0" algn="ctr">
              <a:lnSpc>
                <a:spcPct val="90000"/>
              </a:lnSpc>
              <a:spcBef>
                <a:spcPts val="544"/>
              </a:spcBef>
              <a:spcAft>
                <a:spcPts val="0"/>
              </a:spcAft>
              <a:buClr>
                <a:srgbClr val="244061"/>
              </a:buClr>
              <a:buSzPts val="2720"/>
              <a:buNone/>
            </a:pPr>
            <a:r>
              <a:rPr lang="es-ES" sz="2720">
                <a:solidFill>
                  <a:srgbClr val="244061"/>
                </a:solidFill>
              </a:rPr>
              <a:t>CELESTIN FREINET (1896-1966)</a:t>
            </a:r>
            <a:endParaRPr sz="2720">
              <a:solidFill>
                <a:srgbClr val="24406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s-ES"/>
              <a:t>PLAN DE TRABAJO EN INFANTIL</a:t>
            </a:r>
            <a:endParaRPr/>
          </a:p>
        </p:txBody>
      </p:sp>
      <p:pic>
        <p:nvPicPr>
          <p:cNvPr id="159" name="Google Shape;159;p10"/>
          <p:cNvPicPr preferRelativeResize="0"/>
          <p:nvPr/>
        </p:nvPicPr>
        <p:blipFill rotWithShape="1">
          <a:blip r:embed="rId3">
            <a:alphaModFix/>
          </a:blip>
          <a:srcRect b="0" l="0" r="0" t="0"/>
          <a:stretch/>
        </p:blipFill>
        <p:spPr>
          <a:xfrm>
            <a:off x="1547665" y="1798172"/>
            <a:ext cx="5976664" cy="45168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nvSpPr>
        <p:spPr>
          <a:xfrm>
            <a:off x="539552" y="476672"/>
            <a:ext cx="3960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800" u="none" cap="none" strike="noStrike">
                <a:solidFill>
                  <a:schemeClr val="dk1"/>
                </a:solidFill>
                <a:latin typeface="Calibri"/>
                <a:ea typeface="Calibri"/>
                <a:cs typeface="Calibri"/>
                <a:sym typeface="Calibri"/>
              </a:rPr>
              <a:t>1º DE PRIMARIA</a:t>
            </a:r>
            <a:endParaRPr sz="1800">
              <a:solidFill>
                <a:schemeClr val="dk1"/>
              </a:solidFill>
              <a:latin typeface="Calibri"/>
              <a:ea typeface="Calibri"/>
              <a:cs typeface="Calibri"/>
              <a:sym typeface="Calibri"/>
            </a:endParaRPr>
          </a:p>
        </p:txBody>
      </p:sp>
      <p:pic>
        <p:nvPicPr>
          <p:cNvPr id="165" name="Google Shape;165;p11"/>
          <p:cNvPicPr preferRelativeResize="0"/>
          <p:nvPr>
            <p:ph idx="1" type="body"/>
          </p:nvPr>
        </p:nvPicPr>
        <p:blipFill rotWithShape="1">
          <a:blip r:embed="rId3">
            <a:alphaModFix/>
          </a:blip>
          <a:srcRect b="0" l="0" r="0" t="0"/>
          <a:stretch/>
        </p:blipFill>
        <p:spPr>
          <a:xfrm>
            <a:off x="394989" y="1008213"/>
            <a:ext cx="8425483" cy="55171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2"/>
          <p:cNvPicPr preferRelativeResize="0"/>
          <p:nvPr>
            <p:ph idx="1" type="body"/>
          </p:nvPr>
        </p:nvPicPr>
        <p:blipFill rotWithShape="1">
          <a:blip r:embed="rId3">
            <a:alphaModFix/>
          </a:blip>
          <a:srcRect b="0" l="0" r="0" t="0"/>
          <a:stretch/>
        </p:blipFill>
        <p:spPr>
          <a:xfrm>
            <a:off x="323528" y="548680"/>
            <a:ext cx="8561776" cy="57459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nvSpPr>
        <p:spPr>
          <a:xfrm>
            <a:off x="611560" y="476672"/>
            <a:ext cx="46085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2º DE PRIMARIA</a:t>
            </a:r>
            <a:endParaRPr sz="1800">
              <a:solidFill>
                <a:schemeClr val="dk1"/>
              </a:solidFill>
              <a:latin typeface="Calibri"/>
              <a:ea typeface="Calibri"/>
              <a:cs typeface="Calibri"/>
              <a:sym typeface="Calibri"/>
            </a:endParaRPr>
          </a:p>
        </p:txBody>
      </p:sp>
      <p:pic>
        <p:nvPicPr>
          <p:cNvPr id="176" name="Google Shape;176;p13"/>
          <p:cNvPicPr preferRelativeResize="0"/>
          <p:nvPr>
            <p:ph idx="1" type="body"/>
          </p:nvPr>
        </p:nvPicPr>
        <p:blipFill rotWithShape="1">
          <a:blip r:embed="rId3">
            <a:alphaModFix/>
          </a:blip>
          <a:srcRect b="0" l="0" r="0" t="0"/>
          <a:stretch/>
        </p:blipFill>
        <p:spPr>
          <a:xfrm>
            <a:off x="467544" y="949792"/>
            <a:ext cx="8229600" cy="54315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nvSpPr>
        <p:spPr>
          <a:xfrm>
            <a:off x="755576" y="404664"/>
            <a:ext cx="3960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3º DE PRIMARIA</a:t>
            </a:r>
            <a:endParaRPr sz="1800">
              <a:solidFill>
                <a:schemeClr val="dk1"/>
              </a:solidFill>
              <a:latin typeface="Calibri"/>
              <a:ea typeface="Calibri"/>
              <a:cs typeface="Calibri"/>
              <a:sym typeface="Calibri"/>
            </a:endParaRPr>
          </a:p>
        </p:txBody>
      </p:sp>
      <p:pic>
        <p:nvPicPr>
          <p:cNvPr id="182" name="Google Shape;182;p14"/>
          <p:cNvPicPr preferRelativeResize="0"/>
          <p:nvPr>
            <p:ph idx="1" type="body"/>
          </p:nvPr>
        </p:nvPicPr>
        <p:blipFill rotWithShape="1">
          <a:blip r:embed="rId3">
            <a:alphaModFix/>
          </a:blip>
          <a:srcRect b="0" l="0" r="0" t="0"/>
          <a:stretch/>
        </p:blipFill>
        <p:spPr>
          <a:xfrm>
            <a:off x="467544" y="813015"/>
            <a:ext cx="8229600" cy="58338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nvSpPr>
        <p:spPr>
          <a:xfrm>
            <a:off x="467544" y="264444"/>
            <a:ext cx="18722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3º DE PRIMARIA</a:t>
            </a:r>
            <a:endParaRPr sz="1800">
              <a:solidFill>
                <a:schemeClr val="dk1"/>
              </a:solidFill>
              <a:latin typeface="Calibri"/>
              <a:ea typeface="Calibri"/>
              <a:cs typeface="Calibri"/>
              <a:sym typeface="Calibri"/>
            </a:endParaRPr>
          </a:p>
        </p:txBody>
      </p:sp>
      <p:pic>
        <p:nvPicPr>
          <p:cNvPr id="188" name="Google Shape;188;p15"/>
          <p:cNvPicPr preferRelativeResize="0"/>
          <p:nvPr>
            <p:ph idx="1" type="body"/>
          </p:nvPr>
        </p:nvPicPr>
        <p:blipFill rotWithShape="1">
          <a:blip r:embed="rId3">
            <a:alphaModFix/>
          </a:blip>
          <a:srcRect b="0" l="0" r="0" t="0"/>
          <a:stretch/>
        </p:blipFill>
        <p:spPr>
          <a:xfrm>
            <a:off x="467544" y="836712"/>
            <a:ext cx="8229600" cy="57180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6"/>
          <p:cNvSpPr txBox="1"/>
          <p:nvPr/>
        </p:nvSpPr>
        <p:spPr>
          <a:xfrm>
            <a:off x="539552" y="404664"/>
            <a:ext cx="23762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4º DE PRIMARIA</a:t>
            </a:r>
            <a:endParaRPr sz="1800">
              <a:solidFill>
                <a:schemeClr val="dk1"/>
              </a:solidFill>
              <a:latin typeface="Calibri"/>
              <a:ea typeface="Calibri"/>
              <a:cs typeface="Calibri"/>
              <a:sym typeface="Calibri"/>
            </a:endParaRPr>
          </a:p>
        </p:txBody>
      </p:sp>
      <p:pic>
        <p:nvPicPr>
          <p:cNvPr id="194" name="Google Shape;194;p16"/>
          <p:cNvPicPr preferRelativeResize="0"/>
          <p:nvPr>
            <p:ph idx="1" type="body"/>
          </p:nvPr>
        </p:nvPicPr>
        <p:blipFill rotWithShape="1">
          <a:blip r:embed="rId3">
            <a:alphaModFix/>
          </a:blip>
          <a:srcRect b="0" l="0" r="0" t="0"/>
          <a:stretch/>
        </p:blipFill>
        <p:spPr>
          <a:xfrm>
            <a:off x="171042" y="404664"/>
            <a:ext cx="8821382" cy="62352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nvSpPr>
        <p:spPr>
          <a:xfrm>
            <a:off x="683568" y="436022"/>
            <a:ext cx="28803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4º DE PRIMARIA</a:t>
            </a:r>
            <a:endParaRPr sz="1800">
              <a:solidFill>
                <a:schemeClr val="dk1"/>
              </a:solidFill>
              <a:latin typeface="Calibri"/>
              <a:ea typeface="Calibri"/>
              <a:cs typeface="Calibri"/>
              <a:sym typeface="Calibri"/>
            </a:endParaRPr>
          </a:p>
        </p:txBody>
      </p:sp>
      <p:pic>
        <p:nvPicPr>
          <p:cNvPr id="201" name="Google Shape;201;p17"/>
          <p:cNvPicPr preferRelativeResize="0"/>
          <p:nvPr>
            <p:ph idx="1" type="body"/>
          </p:nvPr>
        </p:nvPicPr>
        <p:blipFill rotWithShape="1">
          <a:blip r:embed="rId3">
            <a:alphaModFix/>
          </a:blip>
          <a:srcRect b="0" l="0" r="0" t="0"/>
          <a:stretch/>
        </p:blipFill>
        <p:spPr>
          <a:xfrm>
            <a:off x="683568" y="972070"/>
            <a:ext cx="7992888" cy="56294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aphicFrame>
        <p:nvGraphicFramePr>
          <p:cNvPr id="206" name="Google Shape;206;p18"/>
          <p:cNvGraphicFramePr/>
          <p:nvPr/>
        </p:nvGraphicFramePr>
        <p:xfrm>
          <a:off x="467544" y="1050143"/>
          <a:ext cx="3000000" cy="3000000"/>
        </p:xfrm>
        <a:graphic>
          <a:graphicData uri="http://schemas.openxmlformats.org/drawingml/2006/table">
            <a:tbl>
              <a:tblPr>
                <a:noFill/>
                <a:tableStyleId>{48A55C32-39C0-4B2A-82EB-C69E3FA2FAF2}</a:tableStyleId>
              </a:tblPr>
              <a:tblGrid>
                <a:gridCol w="501200"/>
                <a:gridCol w="117300"/>
                <a:gridCol w="199300"/>
                <a:gridCol w="296850"/>
                <a:gridCol w="253475"/>
                <a:gridCol w="133575"/>
                <a:gridCol w="226450"/>
                <a:gridCol w="287125"/>
                <a:gridCol w="122775"/>
                <a:gridCol w="198075"/>
                <a:gridCol w="81450"/>
                <a:gridCol w="81450"/>
                <a:gridCol w="683575"/>
                <a:gridCol w="133925"/>
                <a:gridCol w="133925"/>
                <a:gridCol w="81450"/>
                <a:gridCol w="110425"/>
                <a:gridCol w="81450"/>
                <a:gridCol w="81450"/>
                <a:gridCol w="710875"/>
                <a:gridCol w="226075"/>
                <a:gridCol w="749100"/>
                <a:gridCol w="81450"/>
                <a:gridCol w="149150"/>
                <a:gridCol w="135950"/>
                <a:gridCol w="138825"/>
                <a:gridCol w="629550"/>
                <a:gridCol w="409550"/>
                <a:gridCol w="452950"/>
                <a:gridCol w="586150"/>
                <a:gridCol w="277950"/>
              </a:tblGrid>
              <a:tr h="1386300">
                <a:tc rowSpan="4">
                  <a:txBody>
                    <a:bodyPr/>
                    <a:lstStyle/>
                    <a:p>
                      <a:pPr indent="0" lvl="0" marL="0" marR="0" rtl="0" algn="l">
                        <a:spcBef>
                          <a:spcPts val="0"/>
                        </a:spcBef>
                        <a:spcAft>
                          <a:spcPts val="0"/>
                        </a:spcAft>
                        <a:buNone/>
                      </a:pPr>
                      <a:r>
                        <a:rPr b="1"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L</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E</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N</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G</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U</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spcBef>
                          <a:spcPts val="0"/>
                        </a:spcBef>
                        <a:spcAft>
                          <a:spcPts val="0"/>
                        </a:spcAft>
                        <a:buNone/>
                      </a:pPr>
                      <a:r>
                        <a:rPr b="1" lang="es-ES" sz="800" u="none" cap="none" strike="noStrike">
                          <a:latin typeface="Times New Roman"/>
                          <a:ea typeface="Times New Roman"/>
                          <a:cs typeface="Times New Roman"/>
                          <a:sym typeface="Times New Roman"/>
                        </a:rPr>
                        <a:t>A</a:t>
                      </a:r>
                      <a:endParaRPr sz="700" u="none" cap="none" strike="noStrike">
                        <a:latin typeface="Calibri"/>
                        <a:ea typeface="Calibri"/>
                        <a:cs typeface="Calibri"/>
                        <a:sym typeface="Calibri"/>
                      </a:endParaRPr>
                    </a:p>
                  </a:txBody>
                  <a:tcPr marT="0" marB="0" marR="45950" marL="4595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DADA"/>
                    </a:solidFill>
                  </a:tcPr>
                </a:tc>
                <a:tc gridSpan="8">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Asamblea</a:t>
                      </a:r>
                      <a:endParaRPr sz="700" u="none" cap="none" strike="noStrike">
                        <a:latin typeface="Calibri"/>
                        <a:ea typeface="Calibri"/>
                        <a:cs typeface="Calibri"/>
                        <a:sym typeface="Calibri"/>
                      </a:endParaRPr>
                    </a:p>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hMerge="1"/>
                <a:tc gridSpan="5">
                  <a:txBody>
                    <a:bodyPr/>
                    <a:lstStyle/>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Noticia de las vacaciones (sólo un hecho)</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gridSpan="6">
                  <a:txBody>
                    <a:bodyPr/>
                    <a:lstStyle/>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Biblioteca</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gridSpan="4">
                  <a:txBody>
                    <a:bodyPr/>
                    <a:lstStyle/>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Cazapalabras (por parejas)</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3">
                  <a:txBody>
                    <a:bodyPr/>
                    <a:lstStyle/>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Dictado</a:t>
                      </a:r>
                      <a:endParaRPr sz="7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gridSpan="2">
                  <a:txBody>
                    <a:bodyPr/>
                    <a:lstStyle/>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Ficha : el verbo 1</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None/>
                      </a:pPr>
                      <a:r>
                        <a:rPr b="1"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Ficha : el verbo 2</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93900">
                <a:tc vMerge="1"/>
                <a:tc gridSpan="3">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gridSpan="2">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3">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gridSpan="4">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3">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a:txBody>
                    <a:bodyPr/>
                    <a:lstStyle/>
                    <a:p>
                      <a:pPr indent="0" lvl="0" marL="0" marR="0" rtl="0" algn="just">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91900">
                <a:tc vMerge="1"/>
                <a:tc gridSpan="8">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Lectura: La edad media</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hMerge="1"/>
                <a:tc gridSpan="5">
                  <a:txBody>
                    <a:bodyPr/>
                    <a:lstStyle/>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Corregir</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gridSpan="6">
                  <a:txBody>
                    <a:bodyPr/>
                    <a:lstStyle/>
                    <a:p>
                      <a:pPr indent="0" lvl="0" marL="0" marR="0" rtl="0" algn="ctr">
                        <a:lnSpc>
                          <a:spcPct val="115000"/>
                        </a:lnSpc>
                        <a:spcBef>
                          <a:spcPts val="0"/>
                        </a:spcBef>
                        <a:spcAft>
                          <a:spcPts val="0"/>
                        </a:spcAft>
                        <a:buNone/>
                      </a:pPr>
                      <a:r>
                        <a:rPr b="1"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Ficha ortografía 1</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gridSpan="4">
                  <a:txBody>
                    <a:bodyPr/>
                    <a:lstStyle/>
                    <a:p>
                      <a:pPr indent="0" lvl="0" marL="0" marR="0" rtl="0" algn="ctr">
                        <a:lnSpc>
                          <a:spcPct val="115000"/>
                        </a:lnSpc>
                        <a:spcBef>
                          <a:spcPts val="0"/>
                        </a:spcBef>
                        <a:spcAft>
                          <a:spcPts val="0"/>
                        </a:spcAft>
                        <a:buNone/>
                      </a:pPr>
                      <a:r>
                        <a:rPr b="1"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Ficha ortografía 2</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3" row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hMerge="1"/>
                <a:tc rowSpan="2" hMerge="1"/>
                <a:tc gridSpan="2" row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hMerge="1"/>
                <a:tc gridSpan="2" row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hMerge="1"/>
              </a:tr>
              <a:tr h="222975">
                <a:tc vMerge="1"/>
                <a:tc gridSpan="3">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gridSpan="4">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3">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gridSpan="3">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gridSpan="3">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gridSpan="3">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vMerge="1"/>
                <a:tc hMerge="1" vMerge="1"/>
                <a:tc hMerge="1" vMerge="1"/>
                <a:tc gridSpan="2" vMerge="1"/>
                <a:tc hMerge="1" vMerge="1"/>
                <a:tc gridSpan="2" vMerge="1"/>
                <a:tc hMerge="1" vMerge="1"/>
              </a:tr>
              <a:tr h="1114875">
                <a:tc rowSpan="4">
                  <a:txBody>
                    <a:bodyPr/>
                    <a:lstStyle/>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5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M</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A</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T</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E</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M</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Á</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T</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I</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C</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A</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S</a:t>
                      </a:r>
                      <a:endParaRPr sz="700" u="none" cap="none" strike="noStrike">
                        <a:latin typeface="Calibri"/>
                        <a:ea typeface="Calibri"/>
                        <a:cs typeface="Calibri"/>
                        <a:sym typeface="Calibri"/>
                      </a:endParaRPr>
                    </a:p>
                  </a:txBody>
                  <a:tcPr marT="0" marB="0" marR="45950" marL="4595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2DADA"/>
                    </a:solidFill>
                  </a:tcPr>
                </a:tc>
                <a:tc gridSpan="8">
                  <a:txBody>
                    <a:bodyPr/>
                    <a:lstStyle/>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9 y medio</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hMerge="1"/>
                <a:tc gridSpan="5" rowSpan="2">
                  <a:txBody>
                    <a:bodyPr/>
                    <a:lstStyle/>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¡A pensar!</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rowSpan="2" hMerge="1"/>
                <a:tc rowSpan="2" hMerge="1"/>
                <a:tc rowSpan="2" hMerge="1"/>
                <a:tc rowSpan="2" hMerge="1"/>
                <a:tc gridSpan="6" rowSpan="2">
                  <a:txBody>
                    <a:bodyPr/>
                    <a:lstStyle/>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Cálculo mental</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rowSpan="2" hMerge="1"/>
                <a:tc rowSpan="2" hMerge="1"/>
                <a:tc rowSpan="2" hMerge="1"/>
                <a:tc rowSpan="2" hMerge="1"/>
                <a:tc rowSpan="2" hMerge="1"/>
                <a:tc gridSpan="4" rowSpan="2">
                  <a:txBody>
                    <a:bodyPr/>
                    <a:lstStyle/>
                    <a:p>
                      <a:pPr indent="0" lvl="0" marL="0" marR="0" rtl="0" algn="ctr">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Corregir</a:t>
                      </a:r>
                      <a:endParaRPr sz="7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rowSpan="2" hMerge="1"/>
                <a:tc rowSpan="2" hMerge="1"/>
                <a:tc rowSpan="2" hMerge="1"/>
                <a:tc gridSpan="3" rowSpan="3">
                  <a:txBody>
                    <a:bodyPr/>
                    <a:lstStyle/>
                    <a:p>
                      <a:pPr indent="0" lvl="0" marL="0" marR="0" rtl="0" algn="ctr">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Ficha repaso: unidades de longitud</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3" hMerge="1"/>
                <a:tc rowSpan="3" hMerge="1"/>
                <a:tc gridSpan="2" rowSpan="3">
                  <a:txBody>
                    <a:bodyPr/>
                    <a:lstStyle/>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Ficha: Equivalencia entre las unidades de longitud</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3" hMerge="1"/>
                <a:tc gridSpan="2" rowSpan="3">
                  <a:txBody>
                    <a:bodyPr/>
                    <a:lstStyle/>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 </a:t>
                      </a:r>
                      <a:endParaRPr sz="700" u="none" cap="none" strike="noStrike">
                        <a:solidFill>
                          <a:schemeClr val="dk1"/>
                        </a:solidFill>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3" hMerge="1"/>
              </a:tr>
              <a:tr h="190150">
                <a:tc vMerge="1"/>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5" vMerge="1"/>
                <a:tc hMerge="1" vMerge="1"/>
                <a:tc hMerge="1" vMerge="1"/>
                <a:tc hMerge="1" vMerge="1"/>
                <a:tc hMerge="1" vMerge="1"/>
                <a:tc gridSpan="6" vMerge="1"/>
                <a:tc hMerge="1" vMerge="1"/>
                <a:tc hMerge="1" vMerge="1"/>
                <a:tc hMerge="1" vMerge="1"/>
                <a:tc hMerge="1" vMerge="1"/>
                <a:tc hMerge="1" vMerge="1"/>
                <a:tc gridSpan="4" vMerge="1"/>
                <a:tc hMerge="1" vMerge="1"/>
                <a:tc hMerge="1" vMerge="1"/>
                <a:tc hMerge="1" vMerge="1"/>
                <a:tc gridSpan="3" vMerge="1"/>
                <a:tc hMerge="1" vMerge="1"/>
                <a:tc hMerge="1" vMerge="1"/>
                <a:tc gridSpan="2" vMerge="1"/>
                <a:tc hMerge="1" vMerge="1"/>
                <a:tc gridSpan="2" vMerge="1"/>
                <a:tc hMerge="1" vMerge="1"/>
              </a:tr>
              <a:tr h="190150">
                <a:tc vMerge="1"/>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gridSpan="2">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3" vMerge="1"/>
                <a:tc hMerge="1" vMerge="1"/>
                <a:tc hMerge="1" vMerge="1"/>
                <a:tc gridSpan="2" vMerge="1"/>
                <a:tc hMerge="1" vMerge="1"/>
                <a:tc gridSpan="2" vMerge="1"/>
                <a:tc hMerge="1" vMerge="1"/>
              </a:tr>
              <a:tr h="1140950">
                <a:tc vMerge="1"/>
                <a:tc gridSpan="8">
                  <a:txBody>
                    <a:bodyPr/>
                    <a:lstStyle/>
                    <a:p>
                      <a:pPr indent="0" lvl="0" marL="0" marR="0" rtl="0" algn="l">
                        <a:lnSpc>
                          <a:spcPct val="115000"/>
                        </a:lnSpc>
                        <a:spcBef>
                          <a:spcPts val="0"/>
                        </a:spcBef>
                        <a:spcAft>
                          <a:spcPts val="0"/>
                        </a:spcAft>
                        <a:buNone/>
                      </a:pPr>
                      <a:r>
                        <a:rPr lang="es-ES" sz="900" u="none" cap="none" strike="noStrike">
                          <a:solidFill>
                            <a:srgbClr val="FF0000"/>
                          </a:solidFill>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900" u="none" cap="none" strike="noStrike">
                          <a:solidFill>
                            <a:srgbClr val="FF0000"/>
                          </a:solidFill>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hMerge="1"/>
                <a:tc hMerge="1"/>
                <a:tc hMerge="1"/>
                <a:tc hMerge="1"/>
                <a:tc hMerge="1"/>
                <a:tc hMerge="1"/>
                <a:tc hMerge="1"/>
                <a:tc gridSpan="5">
                  <a:txBody>
                    <a:bodyPr/>
                    <a:lstStyle/>
                    <a:p>
                      <a:pPr indent="0" lvl="0" marL="0" marR="0" rtl="0" algn="l">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hMerge="1"/>
                <a:tc hMerge="1"/>
                <a:tc hMerge="1"/>
                <a:tc hMerge="1"/>
                <a:tc gridSpan="6">
                  <a:txBody>
                    <a:bodyPr/>
                    <a:lstStyle/>
                    <a:p>
                      <a:pPr indent="0" lvl="0" marL="0" marR="0" rtl="0" algn="l">
                        <a:lnSpc>
                          <a:spcPct val="115000"/>
                        </a:lnSpc>
                        <a:spcBef>
                          <a:spcPts val="0"/>
                        </a:spcBef>
                        <a:spcAft>
                          <a:spcPts val="0"/>
                        </a:spcAft>
                        <a:buNone/>
                      </a:pPr>
                      <a:r>
                        <a:rPr lang="es-ES" sz="900" u="none" cap="none" strike="noStrike">
                          <a:solidFill>
                            <a:srgbClr val="FF0000"/>
                          </a:solidFill>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hMerge="1"/>
                <a:tc hMerge="1"/>
                <a:tc hMerge="1"/>
                <a:tc hMerge="1"/>
                <a:tc hMerge="1"/>
                <a:tc gridSpan="4">
                  <a:txBody>
                    <a:bodyPr/>
                    <a:lstStyle/>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hMerge="1"/>
                <a:tc hMerge="1"/>
                <a:tc hMerge="1"/>
                <a:tc gridSpan="3">
                  <a:txBody>
                    <a:bodyPr/>
                    <a:lstStyle/>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hMerge="1"/>
                <a:tc hMerge="1"/>
                <a:tc gridSpan="2">
                  <a:txBody>
                    <a:bodyPr/>
                    <a:lstStyle/>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5950" marL="45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hMerge="1"/>
              </a:tr>
            </a:tbl>
          </a:graphicData>
        </a:graphic>
      </p:graphicFrame>
      <p:cxnSp>
        <p:nvCxnSpPr>
          <p:cNvPr id="207" name="Google Shape;207;p18"/>
          <p:cNvCxnSpPr/>
          <p:nvPr/>
        </p:nvCxnSpPr>
        <p:spPr>
          <a:xfrm>
            <a:off x="1205090" y="4653136"/>
            <a:ext cx="1440160" cy="0"/>
          </a:xfrm>
          <a:prstGeom prst="straightConnector1">
            <a:avLst/>
          </a:prstGeom>
          <a:noFill/>
          <a:ln cap="flat" cmpd="sng" w="9525">
            <a:solidFill>
              <a:srgbClr val="4A7DBA"/>
            </a:solidFill>
            <a:prstDash val="solid"/>
            <a:round/>
            <a:headEnd len="sm" w="sm" type="none"/>
            <a:tailEnd len="sm" w="sm" type="none"/>
          </a:ln>
        </p:spPr>
      </p:cxnSp>
      <p:cxnSp>
        <p:nvCxnSpPr>
          <p:cNvPr id="208" name="Google Shape;208;p18"/>
          <p:cNvCxnSpPr/>
          <p:nvPr/>
        </p:nvCxnSpPr>
        <p:spPr>
          <a:xfrm>
            <a:off x="1781154" y="3284984"/>
            <a:ext cx="864096" cy="0"/>
          </a:xfrm>
          <a:prstGeom prst="straightConnector1">
            <a:avLst/>
          </a:prstGeom>
          <a:noFill/>
          <a:ln cap="flat" cmpd="sng" w="9525">
            <a:solidFill>
              <a:srgbClr val="4A7DBA"/>
            </a:solidFill>
            <a:prstDash val="solid"/>
            <a:round/>
            <a:headEnd len="sm" w="sm" type="none"/>
            <a:tailEnd len="sm" w="sm" type="none"/>
          </a:ln>
        </p:spPr>
      </p:cxnSp>
      <p:cxnSp>
        <p:nvCxnSpPr>
          <p:cNvPr id="209" name="Google Shape;209;p18"/>
          <p:cNvCxnSpPr/>
          <p:nvPr/>
        </p:nvCxnSpPr>
        <p:spPr>
          <a:xfrm>
            <a:off x="1763688" y="2204864"/>
            <a:ext cx="936104" cy="0"/>
          </a:xfrm>
          <a:prstGeom prst="straightConnector1">
            <a:avLst/>
          </a:prstGeom>
          <a:noFill/>
          <a:ln cap="flat" cmpd="sng" w="9525">
            <a:solidFill>
              <a:srgbClr val="4A7DBA"/>
            </a:solidFill>
            <a:prstDash val="solid"/>
            <a:round/>
            <a:headEnd len="sm" w="sm" type="none"/>
            <a:tailEnd len="sm" w="sm" type="none"/>
          </a:ln>
        </p:spPr>
      </p:cxnSp>
      <p:cxnSp>
        <p:nvCxnSpPr>
          <p:cNvPr id="210" name="Google Shape;210;p18"/>
          <p:cNvCxnSpPr/>
          <p:nvPr/>
        </p:nvCxnSpPr>
        <p:spPr>
          <a:xfrm>
            <a:off x="2213202" y="3284984"/>
            <a:ext cx="0" cy="216024"/>
          </a:xfrm>
          <a:prstGeom prst="straightConnector1">
            <a:avLst/>
          </a:prstGeom>
          <a:noFill/>
          <a:ln cap="flat" cmpd="sng" w="9525">
            <a:solidFill>
              <a:srgbClr val="4A7DBA"/>
            </a:solidFill>
            <a:prstDash val="solid"/>
            <a:round/>
            <a:headEnd len="sm" w="sm" type="none"/>
            <a:tailEnd len="sm" w="sm" type="none"/>
          </a:ln>
        </p:spPr>
      </p:cxnSp>
      <p:sp>
        <p:nvSpPr>
          <p:cNvPr id="211" name="Google Shape;211;p18"/>
          <p:cNvSpPr txBox="1"/>
          <p:nvPr/>
        </p:nvSpPr>
        <p:spPr>
          <a:xfrm>
            <a:off x="611560" y="476672"/>
            <a:ext cx="75608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5º DE PRIMARIA                                               SEMANA DEL 9 AL 20 DE ENERO</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graphicFrame>
        <p:nvGraphicFramePr>
          <p:cNvPr id="216" name="Google Shape;216;p19"/>
          <p:cNvGraphicFramePr/>
          <p:nvPr/>
        </p:nvGraphicFramePr>
        <p:xfrm>
          <a:off x="1043608" y="1052736"/>
          <a:ext cx="3000000" cy="3000000"/>
        </p:xfrm>
        <a:graphic>
          <a:graphicData uri="http://schemas.openxmlformats.org/drawingml/2006/table">
            <a:tbl>
              <a:tblPr>
                <a:noFill/>
                <a:tableStyleId>{48A55C32-39C0-4B2A-82EB-C69E3FA2FAF2}</a:tableStyleId>
              </a:tblPr>
              <a:tblGrid>
                <a:gridCol w="843425"/>
                <a:gridCol w="178200"/>
                <a:gridCol w="73700"/>
                <a:gridCol w="789025"/>
                <a:gridCol w="225825"/>
                <a:gridCol w="413100"/>
                <a:gridCol w="241875"/>
                <a:gridCol w="121250"/>
                <a:gridCol w="569550"/>
                <a:gridCol w="403150"/>
                <a:gridCol w="296850"/>
                <a:gridCol w="448325"/>
                <a:gridCol w="156450"/>
                <a:gridCol w="217650"/>
                <a:gridCol w="192725"/>
                <a:gridCol w="121250"/>
                <a:gridCol w="828450"/>
                <a:gridCol w="375475"/>
                <a:gridCol w="164600"/>
                <a:gridCol w="121250"/>
                <a:gridCol w="176400"/>
                <a:gridCol w="193175"/>
                <a:gridCol w="121250"/>
              </a:tblGrid>
              <a:tr h="1320075">
                <a:tc rowSpan="4">
                  <a:txBody>
                    <a:bodyPr/>
                    <a:lstStyle/>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C.</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5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N</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A</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T</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U</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R.</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4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4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C.</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5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S</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O</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C</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I</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A</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700" u="none" cap="none" strike="noStrike">
                          <a:latin typeface="Times New Roman"/>
                          <a:ea typeface="Times New Roman"/>
                          <a:cs typeface="Times New Roman"/>
                          <a:sym typeface="Times New Roman"/>
                        </a:rPr>
                        <a:t>L.</a:t>
                      </a:r>
                      <a:endParaRPr sz="700" u="none" cap="none" strike="noStrike">
                        <a:latin typeface="Calibri"/>
                        <a:ea typeface="Calibri"/>
                        <a:cs typeface="Calibri"/>
                        <a:sym typeface="Calibri"/>
                      </a:endParaRPr>
                    </a:p>
                  </a:txBody>
                  <a:tcPr marT="0" marB="0" marR="46125" marL="46125">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DADA"/>
                    </a:solidFill>
                  </a:tcPr>
                </a:tc>
                <a:tc gridSpan="3">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Vídeo: La edad media</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gridSpan="3">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Vídeo: La aldea medieval</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gridSpan="4">
                  <a:txBody>
                    <a:bodyPr/>
                    <a:lstStyle/>
                    <a:p>
                      <a:pPr indent="0" lvl="0" marL="0" marR="0" rtl="0" algn="just">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Decidimos cómo queremos hacer la aldea y repartimos papeles</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5">
                  <a:txBody>
                    <a:bodyPr/>
                    <a:lstStyle/>
                    <a:p>
                      <a:pPr indent="0" lvl="0" marL="0" marR="0" rtl="0" algn="just">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Construimos la aldea medieval</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rowSpan="2">
                  <a:txBody>
                    <a:bodyPr/>
                    <a:lstStyle/>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M</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Ú</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S</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I</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C</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A</a:t>
                      </a:r>
                      <a:endParaRPr sz="700" u="none" cap="none" strike="noStrike">
                        <a:latin typeface="Calibri"/>
                        <a:ea typeface="Calibri"/>
                        <a:cs typeface="Calibri"/>
                        <a:sym typeface="Calibri"/>
                      </a:endParaRPr>
                    </a:p>
                  </a:txBody>
                  <a:tcPr marT="0" marB="0" marR="46125" marL="4612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2DADA"/>
                    </a:solidFill>
                  </a:tcPr>
                </a:tc>
                <a:tc gridSpan="3" rowSpan="2">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2" hMerge="1"/>
                <a:tc rowSpan="2" hMerge="1"/>
                <a:tc gridSpan="3" rowSpan="2">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2" hMerge="1"/>
                <a:tc rowSpan="2" hMerge="1"/>
              </a:tr>
              <a:tr h="188575">
                <a:tc vMerge="1"/>
                <a:tc>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just">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a:txBody>
                    <a:bodyPr/>
                    <a:lstStyle/>
                    <a:p>
                      <a:pPr indent="0" lvl="0" marL="0" marR="0" rtl="0" algn="just">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gridSpan="3" vMerge="1"/>
                <a:tc hMerge="1" vMerge="1"/>
                <a:tc hMerge="1" vMerge="1"/>
                <a:tc gridSpan="3" vMerge="1"/>
                <a:tc hMerge="1" vMerge="1"/>
                <a:tc hMerge="1" vMerge="1"/>
              </a:tr>
              <a:tr h="960850">
                <a:tc vMerge="1"/>
                <a:tc gridSpan="3">
                  <a:txBody>
                    <a:bodyPr/>
                    <a:lstStyle/>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Ficha 1: La edad media</a:t>
                      </a:r>
                      <a:endParaRPr sz="700" u="none" cap="none" strike="noStrike">
                        <a:solidFill>
                          <a:schemeClr val="dk1"/>
                        </a:solidFill>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gridSpan="3">
                  <a:txBody>
                    <a:bodyPr/>
                    <a:lstStyle/>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Caixaforum: Europa medieval (viernes 13)</a:t>
                      </a:r>
                      <a:endParaRPr sz="700" u="none" cap="none" strike="noStrike">
                        <a:solidFill>
                          <a:schemeClr val="dk1"/>
                        </a:solidFill>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gridSpan="4">
                  <a:txBody>
                    <a:bodyPr/>
                    <a:lstStyle/>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Cuadernillo: </a:t>
                      </a:r>
                      <a:endParaRPr sz="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solidFill>
                            <a:schemeClr val="dk1"/>
                          </a:solidFill>
                          <a:latin typeface="Times New Roman"/>
                          <a:ea typeface="Times New Roman"/>
                          <a:cs typeface="Times New Roman"/>
                          <a:sym typeface="Times New Roman"/>
                        </a:rPr>
                        <a:t>Edad Media</a:t>
                      </a:r>
                      <a:endParaRPr sz="700" u="none" cap="none" strike="noStrike">
                        <a:solidFill>
                          <a:schemeClr val="dk1"/>
                        </a:solidFill>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5">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rowSpan="2">
                  <a:txBody>
                    <a:bodyPr/>
                    <a:lstStyle/>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P</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L</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Á</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S</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T</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I</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C</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A</a:t>
                      </a:r>
                      <a:endParaRPr sz="700" u="none" cap="none" strike="noStrike">
                        <a:latin typeface="Calibri"/>
                        <a:ea typeface="Calibri"/>
                        <a:cs typeface="Calibri"/>
                        <a:sym typeface="Calibri"/>
                      </a:endParaRPr>
                    </a:p>
                  </a:txBody>
                  <a:tcPr marT="0" marB="0" marR="46125" marL="4612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DADA"/>
                    </a:solidFill>
                  </a:tcPr>
                </a:tc>
                <a:tc gridSpan="3">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Talleres</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gridSpan="3" rowSpan="2">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hMerge="1"/>
                <a:tc rowSpan="2" hMerge="1"/>
              </a:tr>
              <a:tr h="547800">
                <a:tc vMerge="1"/>
                <a:tc grid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5">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vMerge="1"/>
                <a:tc>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3" vMerge="1"/>
                <a:tc hMerge="1" vMerge="1"/>
                <a:tc hMerge="1" vMerge="1"/>
              </a:tr>
              <a:tr h="875425">
                <a:tc rowSpan="2">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I</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N</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G</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L</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É</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800" u="none" cap="none" strike="noStrike">
                          <a:latin typeface="Times New Roman"/>
                          <a:ea typeface="Times New Roman"/>
                          <a:cs typeface="Times New Roman"/>
                          <a:sym typeface="Times New Roman"/>
                        </a:rPr>
                        <a:t>S</a:t>
                      </a:r>
                      <a:endParaRPr sz="700" u="none" cap="none" strike="noStrike">
                        <a:latin typeface="Calibri"/>
                        <a:ea typeface="Calibri"/>
                        <a:cs typeface="Calibri"/>
                        <a:sym typeface="Calibri"/>
                      </a:endParaRPr>
                    </a:p>
                  </a:txBody>
                  <a:tcPr marT="0" marB="0" marR="46125" marL="46125">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2DADA"/>
                    </a:solidFill>
                  </a:tcPr>
                </a:tc>
                <a:tc gridSpan="3" row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hMerge="1"/>
                <a:tc rowSpan="2" hMerge="1"/>
                <a:tc gridSpan="3" row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hMerge="1"/>
                <a:tc rowSpan="2" hMerge="1"/>
                <a:tc gridSpan="4" rowSpan="2">
                  <a:txBody>
                    <a:bodyPr/>
                    <a:lstStyle/>
                    <a:p>
                      <a:pPr indent="0" lvl="0" marL="0" marR="0" rtl="0" algn="l">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hMerge="1"/>
                <a:tc rowSpan="2" hMerge="1"/>
                <a:tc rowSpan="2" hMerge="1"/>
                <a:tc gridSpan="5" rowSpan="2">
                  <a:txBody>
                    <a:bodyPr/>
                    <a:lstStyle/>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E.</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F</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Í</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S</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I</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C</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A</a:t>
                      </a:r>
                      <a:endParaRPr sz="700" u="none" cap="none" strike="noStrike">
                        <a:latin typeface="Calibri"/>
                        <a:ea typeface="Calibri"/>
                        <a:cs typeface="Calibri"/>
                        <a:sym typeface="Calibri"/>
                      </a:endParaRPr>
                    </a:p>
                  </a:txBody>
                  <a:tcPr marT="0" marB="0" marR="46125" marL="4612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2DADA"/>
                    </a:solidFill>
                  </a:tcPr>
                </a:tc>
                <a:tc rowSpan="2" hMerge="1"/>
                <a:tc rowSpan="2" hMerge="1"/>
                <a:tc rowSpan="2" hMerge="1"/>
                <a:tc rowSpan="2" hMerge="1"/>
                <a:tc rowSpan="2">
                  <a:txBody>
                    <a:bodyPr/>
                    <a:lstStyle/>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gridSpan="3" rowSpan="2">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rowSpan="2" hMerge="1"/>
                <a:tc rowSpan="2" hMerge="1"/>
                <a:tc gridSpan="3">
                  <a:txBody>
                    <a:bodyPr/>
                    <a:lstStyle/>
                    <a:p>
                      <a:pPr indent="0" lvl="0" marL="0" marR="0" rtl="0" algn="ctr">
                        <a:lnSpc>
                          <a:spcPct val="115000"/>
                        </a:lnSpc>
                        <a:spcBef>
                          <a:spcPts val="0"/>
                        </a:spcBef>
                        <a:spcAft>
                          <a:spcPts val="0"/>
                        </a:spcAft>
                        <a:buNone/>
                      </a:pPr>
                      <a:r>
                        <a:rPr lang="es-ES" sz="1100" u="none" cap="none" strike="noStrike">
                          <a:latin typeface="Times New Roman"/>
                          <a:ea typeface="Times New Roman"/>
                          <a:cs typeface="Times New Roman"/>
                          <a:sym typeface="Times New Roman"/>
                        </a:rPr>
                        <a:t>Teatro</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633225">
                <a:tc vMerge="1"/>
                <a:tc gridSpan="3" vMerge="1"/>
                <a:tc hMerge="1" vMerge="1"/>
                <a:tc hMerge="1" vMerge="1"/>
                <a:tc gridSpan="3" vMerge="1"/>
                <a:tc hMerge="1" vMerge="1"/>
                <a:tc hMerge="1" vMerge="1"/>
                <a:tc gridSpan="4" vMerge="1"/>
                <a:tc hMerge="1" vMerge="1"/>
                <a:tc hMerge="1" vMerge="1"/>
                <a:tc hMerge="1" vMerge="1"/>
                <a:tc gridSpan="5" vMerge="1"/>
                <a:tc hMerge="1" vMerge="1"/>
                <a:tc hMerge="1" vMerge="1"/>
                <a:tc hMerge="1" vMerge="1"/>
                <a:tc hMerge="1" vMerge="1"/>
                <a:tc vMerge="1"/>
                <a:tc gridSpan="3" vMerge="1"/>
                <a:tc hMerge="1" vMerge="1"/>
                <a:tc hMerge="1" vMerge="1"/>
                <a:tc>
                  <a:txBody>
                    <a:bodyPr/>
                    <a:lstStyle/>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s-ES" sz="900" u="none" cap="none" strike="noStrike">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46125" marL="46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ph type="title"/>
          </p:nvPr>
        </p:nvSpPr>
        <p:spPr>
          <a:xfrm>
            <a:off x="467544" y="1484784"/>
            <a:ext cx="8301608" cy="27363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alibri"/>
              <a:buNone/>
            </a:pPr>
            <a:r>
              <a:rPr lang="es-ES" sz="3600"/>
              <a:t>El libro de texto único es un error para el aprendizaje en la escuela. </a:t>
            </a:r>
            <a:br>
              <a:rPr lang="es-ES" sz="3600"/>
            </a:br>
            <a:r>
              <a:rPr b="1" lang="es-ES" sz="3600"/>
              <a:t>Freinet</a:t>
            </a:r>
            <a:r>
              <a:rPr lang="es-ES" sz="3600"/>
              <a:t> será uno de los pioneros en criticar el libro de texto como manual único su publicación con el titulo “Basta de manuales escolares” fue una verdadera revolución en su época (1928). </a:t>
            </a:r>
            <a:br>
              <a:rPr lang="es-ES" sz="3600"/>
            </a:br>
            <a:br>
              <a:rPr lang="es-ES" sz="3959"/>
            </a:br>
            <a:endParaRPr sz="3959"/>
          </a:p>
        </p:txBody>
      </p:sp>
      <p:pic>
        <p:nvPicPr>
          <p:cNvPr id="114" name="Google Shape;114;p2"/>
          <p:cNvPicPr preferRelativeResize="0"/>
          <p:nvPr/>
        </p:nvPicPr>
        <p:blipFill rotWithShape="1">
          <a:blip r:embed="rId3">
            <a:alphaModFix/>
          </a:blip>
          <a:srcRect b="0" l="0" r="0" t="0"/>
          <a:stretch/>
        </p:blipFill>
        <p:spPr>
          <a:xfrm>
            <a:off x="2915816" y="4365104"/>
            <a:ext cx="3229992" cy="21491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aphicFrame>
        <p:nvGraphicFramePr>
          <p:cNvPr id="221" name="Google Shape;221;p20"/>
          <p:cNvGraphicFramePr/>
          <p:nvPr/>
        </p:nvGraphicFramePr>
        <p:xfrm>
          <a:off x="467544" y="908720"/>
          <a:ext cx="3000000" cy="3000000"/>
        </p:xfrm>
        <a:graphic>
          <a:graphicData uri="http://schemas.openxmlformats.org/drawingml/2006/table">
            <a:tbl>
              <a:tblPr bandRow="1" firstCol="1" firstRow="1">
                <a:noFill/>
                <a:tableStyleId>{AADAAC92-3030-447D-8596-4982BEAB3C8D}</a:tableStyleId>
              </a:tblPr>
              <a:tblGrid>
                <a:gridCol w="566675"/>
                <a:gridCol w="647625"/>
                <a:gridCol w="629325"/>
                <a:gridCol w="610050"/>
                <a:gridCol w="612925"/>
                <a:gridCol w="123350"/>
                <a:gridCol w="1314525"/>
                <a:gridCol w="123350"/>
                <a:gridCol w="1314525"/>
                <a:gridCol w="1307300"/>
                <a:gridCol w="1175275"/>
              </a:tblGrid>
              <a:tr h="654950">
                <a:tc rowSpan="3">
                  <a:txBody>
                    <a:bodyPr/>
                    <a:lstStyle/>
                    <a:p>
                      <a:pPr indent="0" lvl="0" marL="0" marR="0" rtl="0" algn="l">
                        <a:lnSpc>
                          <a:spcPct val="115000"/>
                        </a:lnSpc>
                        <a:spcBef>
                          <a:spcPts val="0"/>
                        </a:spcBef>
                        <a:spcAft>
                          <a:spcPts val="0"/>
                        </a:spcAft>
                        <a:buNone/>
                      </a:pPr>
                      <a:r>
                        <a:rPr lang="es-ES" sz="9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L</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E</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N</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G</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U</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A</a:t>
                      </a:r>
                      <a:endParaRPr sz="700" u="none" cap="none" strike="noStrike">
                        <a:latin typeface="Calibri"/>
                        <a:ea typeface="Calibri"/>
                        <a:cs typeface="Calibri"/>
                        <a:sym typeface="Calibri"/>
                      </a:endParaRPr>
                    </a:p>
                  </a:txBody>
                  <a:tcPr marT="0" marB="0" marR="46350" marL="46350"/>
                </a:tc>
                <a:tc gridSpan="2">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ASAMBLEA</a:t>
                      </a:r>
                      <a:endParaRPr sz="700" u="none" cap="none" strike="noStrike"/>
                    </a:p>
                    <a:p>
                      <a:pPr indent="0" lvl="0" marL="0" marR="0" rtl="0" algn="l">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hMerge="1"/>
                <a:tc gridSpan="3">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NOTICIA FINDE</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hMerge="1"/>
                <a:tc hMerge="1"/>
                <a:tc gridSpan="2">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DICTADO</a:t>
                      </a:r>
                      <a:endParaRPr sz="700" u="none" cap="none" strike="noStrike"/>
                    </a:p>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l">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hMerge="1"/>
                <a:tc rowSpan="2">
                  <a:txBody>
                    <a:bodyPr/>
                    <a:lstStyle/>
                    <a:p>
                      <a:pPr indent="0" lvl="0" marL="450215" marR="0" rtl="0" algn="l">
                        <a:lnSpc>
                          <a:spcPct val="115000"/>
                        </a:lnSpc>
                        <a:spcBef>
                          <a:spcPts val="0"/>
                        </a:spcBef>
                        <a:spcAft>
                          <a:spcPts val="0"/>
                        </a:spcAft>
                        <a:buNone/>
                      </a:pPr>
                      <a:r>
                        <a:rPr lang="es-ES" sz="700" u="none" cap="none" strike="noStrike"/>
                        <a:t> </a:t>
                      </a:r>
                      <a:endParaRPr/>
                    </a:p>
                    <a:p>
                      <a:pPr indent="0" lvl="0" marL="0" marR="0" rtl="0" algn="ctr">
                        <a:lnSpc>
                          <a:spcPct val="115000"/>
                        </a:lnSpc>
                        <a:spcBef>
                          <a:spcPts val="0"/>
                        </a:spcBef>
                        <a:spcAft>
                          <a:spcPts val="0"/>
                        </a:spcAft>
                        <a:buNone/>
                      </a:pPr>
                      <a:r>
                        <a:rPr lang="es-ES" sz="800" u="sng" cap="none" strike="noStrike"/>
                        <a:t>CUENTO</a:t>
                      </a:r>
                      <a:endParaRPr sz="700" u="none" cap="none" strike="noStrike"/>
                    </a:p>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Finalización y lectura</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rowSpan="2">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CUENTO</a:t>
                      </a:r>
                      <a:endParaRPr sz="700" u="none" cap="none" strike="noStrike"/>
                    </a:p>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Construcción y maquetación</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rowSpan="2">
                  <a:txBody>
                    <a:bodyPr/>
                    <a:lstStyle/>
                    <a:p>
                      <a:pPr indent="-109854" lvl="0" marL="283210" marR="0" rtl="0" algn="ctr">
                        <a:lnSpc>
                          <a:spcPct val="115000"/>
                        </a:lnSpc>
                        <a:spcBef>
                          <a:spcPts val="0"/>
                        </a:spcBef>
                        <a:spcAft>
                          <a:spcPts val="0"/>
                        </a:spcAft>
                        <a:buNone/>
                      </a:pPr>
                      <a:r>
                        <a:rPr lang="es-ES" sz="800" u="none" cap="none" strike="noStrike"/>
                        <a:t> </a:t>
                      </a:r>
                      <a:endParaRPr sz="700" u="none" cap="none" strike="noStrike"/>
                    </a:p>
                    <a:p>
                      <a:pPr indent="-109854" lvl="0" marL="283210" marR="0" rtl="0" algn="ctr">
                        <a:lnSpc>
                          <a:spcPct val="115000"/>
                        </a:lnSpc>
                        <a:spcBef>
                          <a:spcPts val="0"/>
                        </a:spcBef>
                        <a:spcAft>
                          <a:spcPts val="0"/>
                        </a:spcAft>
                        <a:buNone/>
                      </a:pPr>
                      <a:r>
                        <a:rPr lang="es-ES" sz="800" u="sng" cap="none" strike="noStrike"/>
                        <a:t>VERBOS</a:t>
                      </a:r>
                      <a:endParaRPr sz="700" u="none" cap="none" strike="noStrike"/>
                    </a:p>
                    <a:p>
                      <a:pPr indent="-109854" lvl="0" marL="28321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NO personales</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Ficha 1</a:t>
                      </a:r>
                      <a:endParaRPr sz="700" u="none" cap="none" strike="noStrike">
                        <a:latin typeface="Calibri"/>
                        <a:ea typeface="Calibri"/>
                        <a:cs typeface="Calibri"/>
                        <a:sym typeface="Calibri"/>
                      </a:endParaRPr>
                    </a:p>
                  </a:txBody>
                  <a:tcPr marT="0" marB="0" marR="46350" marL="46350"/>
                </a:tc>
              </a:tr>
              <a:tr h="818700">
                <a:tc vMerge="1"/>
                <a:tc>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4</a:t>
                      </a:r>
                      <a:endParaRPr sz="700" u="none" cap="none" strike="noStrike">
                        <a:latin typeface="Calibri"/>
                        <a:ea typeface="Calibri"/>
                        <a:cs typeface="Calibri"/>
                        <a:sym typeface="Calibri"/>
                      </a:endParaRPr>
                    </a:p>
                  </a:txBody>
                  <a:tcPr marT="0" marB="0" marR="46350" marL="46350"/>
                </a:tc>
                <a:tc>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11</a:t>
                      </a:r>
                      <a:endParaRPr sz="700" u="none" cap="none" strike="noStrike"/>
                    </a:p>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4</a:t>
                      </a:r>
                      <a:endParaRPr sz="700" u="none" cap="none" strike="noStrike">
                        <a:latin typeface="Calibri"/>
                        <a:ea typeface="Calibri"/>
                        <a:cs typeface="Calibri"/>
                        <a:sym typeface="Calibri"/>
                      </a:endParaRPr>
                    </a:p>
                  </a:txBody>
                  <a:tcPr marT="0" marB="0" marR="46350" marL="46350"/>
                </a:tc>
                <a:tc gridSpan="2">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11</a:t>
                      </a:r>
                      <a:endParaRPr sz="700" u="none" cap="none" strike="noStrike">
                        <a:latin typeface="Calibri"/>
                        <a:ea typeface="Calibri"/>
                        <a:cs typeface="Calibri"/>
                        <a:sym typeface="Calibri"/>
                      </a:endParaRPr>
                    </a:p>
                  </a:txBody>
                  <a:tcPr marT="0" marB="0" marR="46350" marL="46350"/>
                </a:tc>
                <a:tc hMerge="1"/>
                <a:tc>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5</a:t>
                      </a:r>
                      <a:endParaRPr sz="700" u="none" cap="none" strike="noStrike">
                        <a:latin typeface="Calibri"/>
                        <a:ea typeface="Calibri"/>
                        <a:cs typeface="Calibri"/>
                        <a:sym typeface="Calibri"/>
                      </a:endParaRPr>
                    </a:p>
                  </a:txBody>
                  <a:tcPr marT="0" marB="0" marR="46350" marL="46350"/>
                </a:tc>
                <a:tc>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7</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l">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vMerge="1"/>
                <a:tc vMerge="1"/>
                <a:tc vMerge="1"/>
              </a:tr>
              <a:tr h="1146175">
                <a:tc vMerge="1"/>
                <a:tc gridSpan="2">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135890" marR="0" rtl="0" algn="ctr">
                        <a:lnSpc>
                          <a:spcPct val="115000"/>
                        </a:lnSpc>
                        <a:spcBef>
                          <a:spcPts val="0"/>
                        </a:spcBef>
                        <a:spcAft>
                          <a:spcPts val="0"/>
                        </a:spcAft>
                        <a:buNone/>
                      </a:pPr>
                      <a:r>
                        <a:rPr lang="es-ES" sz="800" u="sng" cap="none" strike="noStrike"/>
                        <a:t>ORTOGRAFIA</a:t>
                      </a:r>
                      <a:endParaRPr sz="700" u="none" cap="none" strike="noStrike"/>
                    </a:p>
                    <a:p>
                      <a:pPr indent="0" lvl="0" marL="13589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Verbos</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VV-Pag 27. Ac 3 y 6</a:t>
                      </a:r>
                      <a:endParaRPr sz="700" u="none" cap="none" strike="noStrike"/>
                    </a:p>
                    <a:p>
                      <a:pPr indent="0" lvl="0" marL="0" marR="0" rtl="0" algn="ctr">
                        <a:lnSpc>
                          <a:spcPct val="115000"/>
                        </a:lnSpc>
                        <a:spcBef>
                          <a:spcPts val="0"/>
                        </a:spcBef>
                        <a:spcAft>
                          <a:spcPts val="0"/>
                        </a:spcAft>
                        <a:buNone/>
                      </a:pPr>
                      <a:r>
                        <a:rPr lang="es-ES" sz="800" u="none" cap="none" strike="noStrike"/>
                        <a:t>T-Pag 84. Ac 2, 4 y 7</a:t>
                      </a:r>
                      <a:endParaRPr sz="700" u="none" cap="none" strike="noStrike">
                        <a:latin typeface="Calibri"/>
                        <a:ea typeface="Calibri"/>
                        <a:cs typeface="Calibri"/>
                        <a:sym typeface="Calibri"/>
                      </a:endParaRPr>
                    </a:p>
                  </a:txBody>
                  <a:tcPr marT="0" marB="0" marR="46350" marL="46350"/>
                </a:tc>
                <a:tc hMerge="1"/>
                <a:tc gridSpan="3">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135890" marR="0" rtl="0" algn="ctr">
                        <a:lnSpc>
                          <a:spcPct val="115000"/>
                        </a:lnSpc>
                        <a:spcBef>
                          <a:spcPts val="0"/>
                        </a:spcBef>
                        <a:spcAft>
                          <a:spcPts val="0"/>
                        </a:spcAft>
                        <a:buNone/>
                      </a:pPr>
                      <a:r>
                        <a:rPr lang="es-ES" sz="800" u="sng" cap="none" strike="noStrike"/>
                        <a:t>ONOMATOPEYAS</a:t>
                      </a:r>
                      <a:endParaRPr sz="700" u="none" cap="none" strike="noStrike"/>
                    </a:p>
                    <a:p>
                      <a:pPr indent="0" lvl="0" marL="135890" marR="0" rtl="0" algn="ctr">
                        <a:lnSpc>
                          <a:spcPct val="115000"/>
                        </a:lnSpc>
                        <a:spcBef>
                          <a:spcPts val="0"/>
                        </a:spcBef>
                        <a:spcAft>
                          <a:spcPts val="0"/>
                        </a:spcAft>
                        <a:buNone/>
                      </a:pPr>
                      <a:r>
                        <a:rPr lang="es-ES" sz="800" u="none" cap="none" strike="noStrike"/>
                        <a:t> </a:t>
                      </a:r>
                      <a:endParaRPr sz="700" u="none" cap="none" strike="noStrike"/>
                    </a:p>
                    <a:p>
                      <a:pPr indent="0" lvl="0" marL="135890" marR="0" rtl="0" algn="ctr">
                        <a:lnSpc>
                          <a:spcPct val="115000"/>
                        </a:lnSpc>
                        <a:spcBef>
                          <a:spcPts val="0"/>
                        </a:spcBef>
                        <a:spcAft>
                          <a:spcPts val="0"/>
                        </a:spcAft>
                        <a:buNone/>
                      </a:pPr>
                      <a:r>
                        <a:rPr lang="es-ES" sz="800" u="none" cap="none" strike="noStrike"/>
                        <a:t> </a:t>
                      </a:r>
                      <a:endParaRPr sz="700" u="none" cap="none" strike="noStrike"/>
                    </a:p>
                    <a:p>
                      <a:pPr indent="0" lvl="0" marL="135890" marR="0" rtl="0" algn="ctr">
                        <a:lnSpc>
                          <a:spcPct val="115000"/>
                        </a:lnSpc>
                        <a:spcBef>
                          <a:spcPts val="0"/>
                        </a:spcBef>
                        <a:spcAft>
                          <a:spcPts val="0"/>
                        </a:spcAft>
                        <a:buNone/>
                      </a:pPr>
                      <a:r>
                        <a:rPr lang="es-ES" sz="800" u="none" cap="none" strike="noStrike"/>
                        <a:t> </a:t>
                      </a:r>
                      <a:endParaRPr sz="700" u="none" cap="none" strike="noStrike"/>
                    </a:p>
                    <a:p>
                      <a:pPr indent="0" lvl="0" marL="135890" marR="0" rtl="0" algn="ctr">
                        <a:lnSpc>
                          <a:spcPct val="115000"/>
                        </a:lnSpc>
                        <a:spcBef>
                          <a:spcPts val="0"/>
                        </a:spcBef>
                        <a:spcAft>
                          <a:spcPts val="0"/>
                        </a:spcAft>
                        <a:buNone/>
                      </a:pPr>
                      <a:r>
                        <a:rPr lang="es-ES" sz="800" u="none" cap="none" strike="noStrike"/>
                        <a:t>Ficha 2</a:t>
                      </a:r>
                      <a:endParaRPr sz="700" u="none" cap="none" strike="noStrike">
                        <a:latin typeface="Calibri"/>
                        <a:ea typeface="Calibri"/>
                        <a:cs typeface="Calibri"/>
                        <a:sym typeface="Calibri"/>
                      </a:endParaRPr>
                    </a:p>
                  </a:txBody>
                  <a:tcPr marT="0" marB="0" marR="46350" marL="46350"/>
                </a:tc>
                <a:tc hMerge="1"/>
                <a:tc hMerge="1"/>
                <a:tc gridSpan="2">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BUSCO Y REBUSCO</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700" u="none" cap="none" strike="noStrike"/>
                        <a:t> </a:t>
                      </a:r>
                      <a:endParaRPr/>
                    </a:p>
                    <a:p>
                      <a:pPr indent="0" lvl="0" marL="0" marR="0" rtl="0" algn="ctr">
                        <a:lnSpc>
                          <a:spcPct val="115000"/>
                        </a:lnSpc>
                        <a:spcBef>
                          <a:spcPts val="0"/>
                        </a:spcBef>
                        <a:spcAft>
                          <a:spcPts val="0"/>
                        </a:spcAft>
                        <a:buNone/>
                      </a:pPr>
                      <a:r>
                        <a:rPr lang="es-ES" sz="700" u="none" cap="none" strike="noStrike"/>
                        <a:t>Comprensión lectora</a:t>
                      </a:r>
                      <a:endParaRPr/>
                    </a:p>
                    <a:p>
                      <a:pPr indent="0" lvl="0" marL="0" marR="0" rtl="0" algn="l">
                        <a:lnSpc>
                          <a:spcPct val="115000"/>
                        </a:lnSpc>
                        <a:spcBef>
                          <a:spcPts val="0"/>
                        </a:spcBef>
                        <a:spcAft>
                          <a:spcPts val="0"/>
                        </a:spcAft>
                        <a:buNone/>
                      </a:pPr>
                      <a:r>
                        <a:rPr lang="es-ES" sz="800" u="none" cap="none" strike="noStrike"/>
                        <a:t> </a:t>
                      </a:r>
                      <a:endParaRPr sz="700" u="none" cap="none" strike="noStrike"/>
                    </a:p>
                    <a:p>
                      <a:pPr indent="-109854" lvl="0" marL="28321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hMerge="1"/>
                <a:tc>
                  <a:txBody>
                    <a:bodyPr/>
                    <a:lstStyle/>
                    <a:p>
                      <a:pPr indent="0" lvl="0" marL="13589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1200" u="sng" cap="none" strike="noStrike"/>
                        <a:t>RINCONES</a:t>
                      </a:r>
                      <a:endParaRPr sz="700" u="none" cap="none" strike="noStrike">
                        <a:latin typeface="Calibri"/>
                        <a:ea typeface="Calibri"/>
                        <a:cs typeface="Calibri"/>
                        <a:sym typeface="Calibri"/>
                      </a:endParaRPr>
                    </a:p>
                  </a:txBody>
                  <a:tcPr marT="0" marB="0" marR="46350" marL="46350"/>
                </a:tc>
                <a:tc>
                  <a:txBody>
                    <a:bodyPr/>
                    <a:lstStyle/>
                    <a:p>
                      <a:pPr indent="0" lvl="0" marL="135890" marR="0" rtl="0" algn="ctr">
                        <a:lnSpc>
                          <a:spcPct val="115000"/>
                        </a:lnSpc>
                        <a:spcBef>
                          <a:spcPts val="0"/>
                        </a:spcBef>
                        <a:spcAft>
                          <a:spcPts val="0"/>
                        </a:spcAft>
                        <a:buNone/>
                      </a:pPr>
                      <a:r>
                        <a:rPr lang="es-ES" sz="800" u="none" cap="none" strike="noStrike"/>
                        <a:t> </a:t>
                      </a:r>
                      <a:endParaRPr sz="700" u="none" cap="none" strike="noStrike"/>
                    </a:p>
                    <a:p>
                      <a:pPr indent="0" lvl="0" marL="13589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a:txBody>
                    <a:bodyPr/>
                    <a:lstStyle/>
                    <a:p>
                      <a:pPr indent="-109854" lvl="0" marL="28321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r>
              <a:tr h="637750">
                <a:tc rowSpan="3">
                  <a:txBody>
                    <a:bodyPr/>
                    <a:lstStyle/>
                    <a:p>
                      <a:pPr indent="0" lvl="0" marL="0" marR="0" rtl="0" algn="ctr">
                        <a:lnSpc>
                          <a:spcPct val="115000"/>
                        </a:lnSpc>
                        <a:spcBef>
                          <a:spcPts val="0"/>
                        </a:spcBef>
                        <a:spcAft>
                          <a:spcPts val="0"/>
                        </a:spcAft>
                        <a:buNone/>
                      </a:pPr>
                      <a:r>
                        <a:rPr lang="es-ES" sz="900" u="none" cap="none" strike="noStrike"/>
                        <a:t> </a:t>
                      </a:r>
                      <a:endParaRPr sz="700" u="none" cap="none" strike="noStrike"/>
                    </a:p>
                    <a:p>
                      <a:pPr indent="0" lvl="0" marL="0" marR="0" rtl="0" algn="ctr">
                        <a:lnSpc>
                          <a:spcPct val="115000"/>
                        </a:lnSpc>
                        <a:spcBef>
                          <a:spcPts val="0"/>
                        </a:spcBef>
                        <a:spcAft>
                          <a:spcPts val="0"/>
                        </a:spcAft>
                        <a:buNone/>
                      </a:pPr>
                      <a:r>
                        <a:rPr lang="es-ES" sz="5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M</a:t>
                      </a:r>
                      <a:endParaRPr sz="700" u="none" cap="none" strike="noStrike"/>
                    </a:p>
                    <a:p>
                      <a:pPr indent="0" lvl="0" marL="0" marR="0" rtl="0" algn="ctr">
                        <a:lnSpc>
                          <a:spcPct val="115000"/>
                        </a:lnSpc>
                        <a:spcBef>
                          <a:spcPts val="0"/>
                        </a:spcBef>
                        <a:spcAft>
                          <a:spcPts val="0"/>
                        </a:spcAft>
                        <a:buNone/>
                      </a:pPr>
                      <a:r>
                        <a:rPr lang="es-ES" sz="800" u="none" cap="none" strike="noStrike"/>
                        <a:t>A</a:t>
                      </a:r>
                      <a:endParaRPr sz="700" u="none" cap="none" strike="noStrike"/>
                    </a:p>
                    <a:p>
                      <a:pPr indent="0" lvl="0" marL="0" marR="0" rtl="0" algn="ctr">
                        <a:lnSpc>
                          <a:spcPct val="115000"/>
                        </a:lnSpc>
                        <a:spcBef>
                          <a:spcPts val="0"/>
                        </a:spcBef>
                        <a:spcAft>
                          <a:spcPts val="0"/>
                        </a:spcAft>
                        <a:buNone/>
                      </a:pPr>
                      <a:r>
                        <a:rPr lang="es-ES" sz="800" u="none" cap="none" strike="noStrike"/>
                        <a:t>T</a:t>
                      </a:r>
                      <a:endParaRPr sz="700" u="none" cap="none" strike="noStrike"/>
                    </a:p>
                    <a:p>
                      <a:pPr indent="0" lvl="0" marL="0" marR="0" rtl="0" algn="ctr">
                        <a:lnSpc>
                          <a:spcPct val="115000"/>
                        </a:lnSpc>
                        <a:spcBef>
                          <a:spcPts val="0"/>
                        </a:spcBef>
                        <a:spcAft>
                          <a:spcPts val="0"/>
                        </a:spcAft>
                        <a:buNone/>
                      </a:pPr>
                      <a:r>
                        <a:rPr lang="es-ES" sz="800" u="none" cap="none" strike="noStrike"/>
                        <a:t>E</a:t>
                      </a:r>
                      <a:endParaRPr sz="700" u="none" cap="none" strike="noStrike"/>
                    </a:p>
                    <a:p>
                      <a:pPr indent="0" lvl="0" marL="0" marR="0" rtl="0" algn="ctr">
                        <a:lnSpc>
                          <a:spcPct val="115000"/>
                        </a:lnSpc>
                        <a:spcBef>
                          <a:spcPts val="0"/>
                        </a:spcBef>
                        <a:spcAft>
                          <a:spcPts val="0"/>
                        </a:spcAft>
                        <a:buNone/>
                      </a:pPr>
                      <a:r>
                        <a:rPr lang="es-ES" sz="800" u="none" cap="none" strike="noStrike"/>
                        <a:t>M</a:t>
                      </a:r>
                      <a:endParaRPr sz="700" u="none" cap="none" strike="noStrike"/>
                    </a:p>
                    <a:p>
                      <a:pPr indent="0" lvl="0" marL="0" marR="0" rtl="0" algn="ctr">
                        <a:lnSpc>
                          <a:spcPct val="115000"/>
                        </a:lnSpc>
                        <a:spcBef>
                          <a:spcPts val="0"/>
                        </a:spcBef>
                        <a:spcAft>
                          <a:spcPts val="0"/>
                        </a:spcAft>
                        <a:buNone/>
                      </a:pPr>
                      <a:r>
                        <a:rPr lang="es-ES" sz="800" u="none" cap="none" strike="noStrike"/>
                        <a:t>Á</a:t>
                      </a:r>
                      <a:endParaRPr sz="700" u="none" cap="none" strike="noStrike"/>
                    </a:p>
                    <a:p>
                      <a:pPr indent="0" lvl="0" marL="0" marR="0" rtl="0" algn="ctr">
                        <a:lnSpc>
                          <a:spcPct val="115000"/>
                        </a:lnSpc>
                        <a:spcBef>
                          <a:spcPts val="0"/>
                        </a:spcBef>
                        <a:spcAft>
                          <a:spcPts val="0"/>
                        </a:spcAft>
                        <a:buNone/>
                      </a:pPr>
                      <a:r>
                        <a:rPr lang="es-ES" sz="800" u="none" cap="none" strike="noStrike"/>
                        <a:t>T</a:t>
                      </a:r>
                      <a:endParaRPr sz="700" u="none" cap="none" strike="noStrike"/>
                    </a:p>
                    <a:p>
                      <a:pPr indent="0" lvl="0" marL="0" marR="0" rtl="0" algn="ctr">
                        <a:lnSpc>
                          <a:spcPct val="115000"/>
                        </a:lnSpc>
                        <a:spcBef>
                          <a:spcPts val="0"/>
                        </a:spcBef>
                        <a:spcAft>
                          <a:spcPts val="0"/>
                        </a:spcAft>
                        <a:buNone/>
                      </a:pPr>
                      <a:r>
                        <a:rPr lang="es-ES" sz="800" u="none" cap="none" strike="noStrike"/>
                        <a:t>I</a:t>
                      </a:r>
                      <a:endParaRPr sz="700" u="none" cap="none" strike="noStrike"/>
                    </a:p>
                    <a:p>
                      <a:pPr indent="0" lvl="0" marL="0" marR="0" rtl="0" algn="ctr">
                        <a:lnSpc>
                          <a:spcPct val="115000"/>
                        </a:lnSpc>
                        <a:spcBef>
                          <a:spcPts val="0"/>
                        </a:spcBef>
                        <a:spcAft>
                          <a:spcPts val="0"/>
                        </a:spcAft>
                        <a:buNone/>
                      </a:pPr>
                      <a:r>
                        <a:rPr lang="es-ES" sz="800" u="none" cap="none" strike="noStrike"/>
                        <a:t>C</a:t>
                      </a:r>
                      <a:endParaRPr sz="700" u="none" cap="none" strike="noStrike"/>
                    </a:p>
                    <a:p>
                      <a:pPr indent="0" lvl="0" marL="0" marR="0" rtl="0" algn="ctr">
                        <a:lnSpc>
                          <a:spcPct val="115000"/>
                        </a:lnSpc>
                        <a:spcBef>
                          <a:spcPts val="0"/>
                        </a:spcBef>
                        <a:spcAft>
                          <a:spcPts val="0"/>
                        </a:spcAft>
                        <a:buNone/>
                      </a:pPr>
                      <a:r>
                        <a:rPr lang="es-ES" sz="800" u="none" cap="none" strike="noStrike"/>
                        <a:t>A</a:t>
                      </a:r>
                      <a:endParaRPr sz="700" u="none" cap="none" strike="noStrike"/>
                    </a:p>
                    <a:p>
                      <a:pPr indent="0" lvl="0" marL="0" marR="0" rtl="0" algn="ctr">
                        <a:lnSpc>
                          <a:spcPct val="115000"/>
                        </a:lnSpc>
                        <a:spcBef>
                          <a:spcPts val="0"/>
                        </a:spcBef>
                        <a:spcAft>
                          <a:spcPts val="0"/>
                        </a:spcAft>
                        <a:buNone/>
                      </a:pPr>
                      <a:r>
                        <a:rPr lang="es-ES" sz="800" u="none" cap="none" strike="noStrike"/>
                        <a:t>S</a:t>
                      </a:r>
                      <a:endParaRPr sz="700" u="none" cap="none" strike="noStrike">
                        <a:latin typeface="Calibri"/>
                        <a:ea typeface="Calibri"/>
                        <a:cs typeface="Calibri"/>
                        <a:sym typeface="Calibri"/>
                      </a:endParaRPr>
                    </a:p>
                  </a:txBody>
                  <a:tcPr marT="0" marB="0" marR="46350" marL="46350"/>
                </a:tc>
                <a:tc gridSpan="2" rowSpan="2">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NUEVE Y MEDIO</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rowSpan="2" hMerge="1"/>
                <a:tc gridSpan="3">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0" marR="0" rtl="0" algn="l">
                        <a:lnSpc>
                          <a:spcPct val="115000"/>
                        </a:lnSpc>
                        <a:spcBef>
                          <a:spcPts val="0"/>
                        </a:spcBef>
                        <a:spcAft>
                          <a:spcPts val="0"/>
                        </a:spcAft>
                        <a:buNone/>
                      </a:pPr>
                      <a:r>
                        <a:rPr lang="es-ES" sz="800" u="sng" cap="none" strike="noStrike"/>
                        <a:t>RETOS DE EINSTEIN</a:t>
                      </a:r>
                      <a:endParaRPr sz="700" u="none" cap="none" strike="noStrike">
                        <a:latin typeface="Calibri"/>
                        <a:ea typeface="Calibri"/>
                        <a:cs typeface="Calibri"/>
                        <a:sym typeface="Calibri"/>
                      </a:endParaRPr>
                    </a:p>
                  </a:txBody>
                  <a:tcPr marT="0" marB="0" marR="46350" marL="46350"/>
                </a:tc>
                <a:tc hMerge="1"/>
                <a:tc hMerge="1"/>
                <a:tc gridSpan="2" rowSpan="2">
                  <a:txBody>
                    <a:bodyPr/>
                    <a:lstStyle/>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sng" cap="none" strike="noStrike"/>
                        <a:t>NÚMEROS ROMANOS</a:t>
                      </a:r>
                      <a:endParaRPr sz="700" u="none" cap="none" strike="noStrike"/>
                    </a:p>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none" cap="none" strike="noStrike"/>
                        <a:t>Monumentos de Madrid</a:t>
                      </a:r>
                      <a:endParaRPr sz="700" u="none" cap="none" strike="noStrike"/>
                    </a:p>
                    <a:p>
                      <a:pPr indent="0" lvl="0" marL="76200" marR="0" rtl="0" algn="ctr">
                        <a:lnSpc>
                          <a:spcPct val="115000"/>
                        </a:lnSpc>
                        <a:spcBef>
                          <a:spcPts val="0"/>
                        </a:spcBef>
                        <a:spcAft>
                          <a:spcPts val="0"/>
                        </a:spcAft>
                        <a:buNone/>
                      </a:pPr>
                      <a:r>
                        <a:rPr lang="es-ES" sz="800" u="none" cap="none" strike="noStrike"/>
                        <a:t>V.V. Pág 10 Ac 1, 2 </a:t>
                      </a:r>
                      <a:endParaRPr sz="700" u="none" cap="none" strike="noStrike">
                        <a:latin typeface="Calibri"/>
                        <a:ea typeface="Calibri"/>
                        <a:cs typeface="Calibri"/>
                        <a:sym typeface="Calibri"/>
                      </a:endParaRPr>
                    </a:p>
                  </a:txBody>
                  <a:tcPr marT="0" marB="0" marR="46350" marL="46350"/>
                </a:tc>
                <a:tc rowSpan="2" hMerge="1"/>
                <a:tc rowSpan="2">
                  <a:txBody>
                    <a:bodyPr/>
                    <a:lstStyle/>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sng" cap="none" strike="noStrike"/>
                        <a:t>MEDIDAS DE LONGITUD</a:t>
                      </a: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none" cap="none" strike="noStrike"/>
                        <a:t>Medimos el cole</a:t>
                      </a:r>
                      <a:endParaRPr sz="700" u="none" cap="none" strike="noStrike"/>
                    </a:p>
                    <a:p>
                      <a:pPr indent="0" lvl="0" marL="7620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rowSpan="2">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sng" cap="none" strike="noStrike"/>
                        <a:t>MEDIDAS DE PESO</a:t>
                      </a: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Puesta en común</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Ficha 1</a:t>
                      </a:r>
                      <a:endParaRPr sz="700" u="none" cap="none" strike="noStrike">
                        <a:latin typeface="Calibri"/>
                        <a:ea typeface="Calibri"/>
                        <a:cs typeface="Calibri"/>
                        <a:sym typeface="Calibri"/>
                      </a:endParaRPr>
                    </a:p>
                  </a:txBody>
                  <a:tcPr marT="0" marB="0" marR="46350" marL="46350"/>
                </a:tc>
                <a:tc rowSpan="2">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sng" cap="none" strike="noStrike"/>
                        <a:t>MEDIDAS DE PESO</a:t>
                      </a: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VV. Pag 152. </a:t>
                      </a:r>
                      <a:endParaRPr sz="700" u="none" cap="none" strike="noStrike"/>
                    </a:p>
                    <a:p>
                      <a:pPr indent="0" lvl="0" marL="0" marR="0" rtl="0" algn="ctr">
                        <a:lnSpc>
                          <a:spcPct val="115000"/>
                        </a:lnSpc>
                        <a:spcBef>
                          <a:spcPts val="0"/>
                        </a:spcBef>
                        <a:spcAft>
                          <a:spcPts val="0"/>
                        </a:spcAft>
                        <a:buNone/>
                      </a:pPr>
                      <a:r>
                        <a:rPr lang="es-ES" sz="800" u="none" cap="none" strike="noStrike"/>
                        <a:t>Ac 2,3 y 5</a:t>
                      </a:r>
                      <a:endParaRPr sz="700" u="none" cap="none" strike="noStrike">
                        <a:latin typeface="Calibri"/>
                        <a:ea typeface="Calibri"/>
                        <a:cs typeface="Calibri"/>
                        <a:sym typeface="Calibri"/>
                      </a:endParaRPr>
                    </a:p>
                  </a:txBody>
                  <a:tcPr marT="0" marB="0" marR="46350" marL="46350"/>
                </a:tc>
              </a:tr>
              <a:tr h="395000">
                <a:tc vMerge="1"/>
                <a:tc gridSpan="2" vMerge="1"/>
                <a:tc hMerge="1" vMerge="1"/>
                <a:tc gridSpan="2">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5</a:t>
                      </a:r>
                      <a:endParaRPr sz="700" u="none" cap="none" strike="noStrike">
                        <a:latin typeface="Calibri"/>
                        <a:ea typeface="Calibri"/>
                        <a:cs typeface="Calibri"/>
                        <a:sym typeface="Calibri"/>
                      </a:endParaRPr>
                    </a:p>
                  </a:txBody>
                  <a:tcPr marT="0" marB="0" marR="46350" marL="46350"/>
                </a:tc>
                <a:tc hMerge="1"/>
                <a:tc>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7</a:t>
                      </a:r>
                      <a:endParaRPr sz="700" u="none" cap="none" strike="noStrike">
                        <a:latin typeface="Calibri"/>
                        <a:ea typeface="Calibri"/>
                        <a:cs typeface="Calibri"/>
                        <a:sym typeface="Calibri"/>
                      </a:endParaRPr>
                    </a:p>
                  </a:txBody>
                  <a:tcPr marT="0" marB="0" marR="46350" marL="46350"/>
                </a:tc>
                <a:tc gridSpan="2" vMerge="1"/>
                <a:tc hMerge="1" vMerge="1"/>
                <a:tc vMerge="1"/>
                <a:tc vMerge="1"/>
                <a:tc vMerge="1"/>
              </a:tr>
              <a:tr h="1460000">
                <a:tc vMerge="1"/>
                <a:tc gridSpan="2">
                  <a:txBody>
                    <a:bodyPr/>
                    <a:lstStyle/>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sng" cap="none" strike="noStrike"/>
                        <a:t>MEDIDAS DE CAPACIDAD</a:t>
                      </a: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Puesta en común</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Ficha 2</a:t>
                      </a:r>
                      <a:endParaRPr sz="700" u="none" cap="none" strike="noStrike">
                        <a:latin typeface="Calibri"/>
                        <a:ea typeface="Calibri"/>
                        <a:cs typeface="Calibri"/>
                        <a:sym typeface="Calibri"/>
                      </a:endParaRPr>
                    </a:p>
                  </a:txBody>
                  <a:tcPr marT="0" marB="0" marR="46350" marL="46350"/>
                </a:tc>
                <a:tc hMerge="1"/>
                <a:tc gridSpan="3">
                  <a:txBody>
                    <a:bodyPr/>
                    <a:lstStyle/>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76200" marR="0" rtl="0" algn="ctr">
                        <a:lnSpc>
                          <a:spcPct val="115000"/>
                        </a:lnSpc>
                        <a:spcBef>
                          <a:spcPts val="0"/>
                        </a:spcBef>
                        <a:spcAft>
                          <a:spcPts val="0"/>
                        </a:spcAft>
                        <a:buNone/>
                      </a:pPr>
                      <a:r>
                        <a:rPr lang="es-ES" sz="800" u="sng" cap="none" strike="noStrike"/>
                        <a:t>MEDIDAS DE CAPACIDAD</a:t>
                      </a:r>
                      <a:endParaRPr sz="700" u="none" cap="none" strike="noStrike"/>
                    </a:p>
                    <a:p>
                      <a:pPr indent="0" lvl="0" marL="7620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T- Pag 23.Ac 1 y 3</a:t>
                      </a:r>
                      <a:endParaRPr sz="700" u="none" cap="none" strike="noStrike"/>
                    </a:p>
                    <a:p>
                      <a:pPr indent="0" lvl="0" marL="0" marR="0" rtl="0" algn="ctr">
                        <a:lnSpc>
                          <a:spcPct val="115000"/>
                        </a:lnSpc>
                        <a:spcBef>
                          <a:spcPts val="0"/>
                        </a:spcBef>
                        <a:spcAft>
                          <a:spcPts val="0"/>
                        </a:spcAft>
                        <a:buNone/>
                      </a:pPr>
                      <a:r>
                        <a:rPr lang="es-ES" sz="800" u="none" cap="none" strike="noStrike"/>
                        <a:t>Ficha 5</a:t>
                      </a:r>
                      <a:endParaRPr sz="700" u="none" cap="none" strike="noStrike">
                        <a:latin typeface="Calibri"/>
                        <a:ea typeface="Calibri"/>
                        <a:cs typeface="Calibri"/>
                        <a:sym typeface="Calibri"/>
                      </a:endParaRPr>
                    </a:p>
                  </a:txBody>
                  <a:tcPr marT="0" marB="0" marR="46350" marL="46350"/>
                </a:tc>
                <a:tc hMerge="1"/>
                <a:tc hMerge="1"/>
                <a:tc gridSpan="2">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CONCURSO</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DE</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MEDIDAS</a:t>
                      </a:r>
                      <a:endParaRPr sz="700" u="none" cap="none" strike="noStrike">
                        <a:latin typeface="Calibri"/>
                        <a:ea typeface="Calibri"/>
                        <a:cs typeface="Calibri"/>
                        <a:sym typeface="Calibri"/>
                      </a:endParaRPr>
                    </a:p>
                  </a:txBody>
                  <a:tcPr marT="0" marB="0" marR="46350" marL="46350"/>
                </a:tc>
                <a:tc hMerge="1"/>
                <a:tc>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sng" cap="none" strike="noStrike"/>
                        <a:t>RECETA</a:t>
                      </a:r>
                      <a:endParaRPr sz="700" u="none" cap="none" strike="noStrike"/>
                    </a:p>
                    <a:p>
                      <a:pPr indent="0" lvl="0" marL="0" marR="0" rtl="0" algn="ctr">
                        <a:lnSpc>
                          <a:spcPct val="115000"/>
                        </a:lnSpc>
                        <a:spcBef>
                          <a:spcPts val="0"/>
                        </a:spcBef>
                        <a:spcAft>
                          <a:spcPts val="0"/>
                        </a:spcAft>
                        <a:buNone/>
                      </a:pPr>
                      <a:r>
                        <a:rPr lang="es-ES" sz="700" u="sng" cap="none" strike="noStrike"/>
                        <a:t>(Opcional)</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Tiramisu </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Y</a:t>
                      </a:r>
                      <a:endParaRPr sz="700" u="none" cap="none" strike="noStrike"/>
                    </a:p>
                    <a:p>
                      <a:pPr indent="0" lvl="0" marL="0" marR="0" rtl="0" algn="ctr">
                        <a:lnSpc>
                          <a:spcPct val="115000"/>
                        </a:lnSpc>
                        <a:spcBef>
                          <a:spcPts val="0"/>
                        </a:spcBef>
                        <a:spcAft>
                          <a:spcPts val="0"/>
                        </a:spcAft>
                        <a:buNone/>
                      </a:pPr>
                      <a:r>
                        <a:rPr lang="es-ES" sz="800" u="none" cap="none" strike="noStrike"/>
                        <a:t> </a:t>
                      </a:r>
                      <a:endParaRPr sz="700" u="none" cap="none" strike="noStrike"/>
                    </a:p>
                    <a:p>
                      <a:pPr indent="0" lvl="0" marL="0" marR="0" rtl="0" algn="ctr">
                        <a:lnSpc>
                          <a:spcPct val="115000"/>
                        </a:lnSpc>
                        <a:spcBef>
                          <a:spcPts val="0"/>
                        </a:spcBef>
                        <a:spcAft>
                          <a:spcPts val="0"/>
                        </a:spcAft>
                        <a:buNone/>
                      </a:pPr>
                      <a:r>
                        <a:rPr lang="es-ES" sz="800" u="none" cap="none" strike="noStrike"/>
                        <a:t>Monitos de chocolate</a:t>
                      </a:r>
                      <a:endParaRPr sz="700" u="none" cap="none" strike="noStrike">
                        <a:latin typeface="Calibri"/>
                        <a:ea typeface="Calibri"/>
                        <a:cs typeface="Calibri"/>
                        <a:sym typeface="Calibri"/>
                      </a:endParaRPr>
                    </a:p>
                  </a:txBody>
                  <a:tcPr marT="0" marB="0" marR="46350" marL="46350"/>
                </a:tc>
                <a:tc>
                  <a:txBody>
                    <a:bodyPr/>
                    <a:lstStyle/>
                    <a:p>
                      <a:pPr indent="0" lvl="0" marL="0" marR="0" rtl="0" algn="ctr">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c>
                  <a:txBody>
                    <a:bodyPr/>
                    <a:lstStyle/>
                    <a:p>
                      <a:pPr indent="0" lvl="0" marL="0" marR="0" rtl="0" algn="l">
                        <a:lnSpc>
                          <a:spcPct val="115000"/>
                        </a:lnSpc>
                        <a:spcBef>
                          <a:spcPts val="0"/>
                        </a:spcBef>
                        <a:spcAft>
                          <a:spcPts val="0"/>
                        </a:spcAft>
                        <a:buNone/>
                      </a:pPr>
                      <a:r>
                        <a:rPr lang="es-ES" sz="800" u="none" cap="none" strike="noStrike"/>
                        <a:t> </a:t>
                      </a:r>
                      <a:endParaRPr sz="700" u="none" cap="none" strike="noStrike">
                        <a:latin typeface="Calibri"/>
                        <a:ea typeface="Calibri"/>
                        <a:cs typeface="Calibri"/>
                        <a:sym typeface="Calibri"/>
                      </a:endParaRPr>
                    </a:p>
                  </a:txBody>
                  <a:tcPr marT="0" marB="0" marR="46350" marL="46350"/>
                </a:tc>
              </a:tr>
            </a:tbl>
          </a:graphicData>
        </a:graphic>
      </p:graphicFrame>
      <p:sp>
        <p:nvSpPr>
          <p:cNvPr id="222" name="Google Shape;222;p20"/>
          <p:cNvSpPr txBox="1"/>
          <p:nvPr/>
        </p:nvSpPr>
        <p:spPr>
          <a:xfrm>
            <a:off x="467544" y="332656"/>
            <a:ext cx="1800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6º DE PRIMARIA</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aphicFrame>
        <p:nvGraphicFramePr>
          <p:cNvPr id="227" name="Google Shape;227;p21"/>
          <p:cNvGraphicFramePr/>
          <p:nvPr/>
        </p:nvGraphicFramePr>
        <p:xfrm>
          <a:off x="611560" y="548680"/>
          <a:ext cx="3000000" cy="3000000"/>
        </p:xfrm>
        <a:graphic>
          <a:graphicData uri="http://schemas.openxmlformats.org/drawingml/2006/table">
            <a:tbl>
              <a:tblPr>
                <a:noFill/>
                <a:tableStyleId>{48A55C32-39C0-4B2A-82EB-C69E3FA2FAF2}</a:tableStyleId>
              </a:tblPr>
              <a:tblGrid>
                <a:gridCol w="576075"/>
                <a:gridCol w="1008100"/>
                <a:gridCol w="1224125"/>
                <a:gridCol w="1152125"/>
                <a:gridCol w="1091350"/>
                <a:gridCol w="852200"/>
                <a:gridCol w="776500"/>
                <a:gridCol w="75700"/>
                <a:gridCol w="1092675"/>
              </a:tblGrid>
              <a:tr h="1944225">
                <a:tc rowSpan="2">
                  <a:txBody>
                    <a:bodyPr/>
                    <a:lstStyle/>
                    <a:p>
                      <a:pPr indent="0" lvl="0" marL="0" marR="0" rtl="0" algn="l">
                        <a:lnSpc>
                          <a:spcPct val="115000"/>
                        </a:lnSpc>
                        <a:spcBef>
                          <a:spcPts val="0"/>
                        </a:spcBef>
                        <a:spcAft>
                          <a:spcPts val="0"/>
                        </a:spcAft>
                        <a:buNone/>
                      </a:pPr>
                      <a:r>
                        <a:rPr b="1" lang="es-ES" sz="10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10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C.</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N</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A</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T</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C.</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S</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O</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C</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0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8CB3E3"/>
                    </a:solidFill>
                  </a:tcPr>
                </a:tc>
                <a:tc>
                  <a:txBody>
                    <a:bodyPr/>
                    <a:lstStyle/>
                    <a:p>
                      <a:pPr indent="0" lvl="0" marL="457200" marR="0" rtl="0" algn="l">
                        <a:lnSpc>
                          <a:spcPct val="115000"/>
                        </a:lnSpc>
                        <a:spcBef>
                          <a:spcPts val="0"/>
                        </a:spcBef>
                        <a:spcAft>
                          <a:spcPts val="0"/>
                        </a:spcAft>
                        <a:buNone/>
                      </a:pPr>
                      <a:r>
                        <a:rPr b="1"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b="1" lang="es-ES" sz="900" u="sng" cap="none" strike="noStrike">
                          <a:latin typeface="Arial"/>
                          <a:ea typeface="Arial"/>
                          <a:cs typeface="Arial"/>
                          <a:sym typeface="Arial"/>
                        </a:rPr>
                        <a:t>LA LUZ</a:t>
                      </a:r>
                      <a:endParaRPr sz="900" u="none" cap="none" strike="noStrike">
                        <a:latin typeface="Calibri"/>
                        <a:ea typeface="Calibri"/>
                        <a:cs typeface="Calibri"/>
                        <a:sym typeface="Calibri"/>
                      </a:endParaRPr>
                    </a:p>
                    <a:p>
                      <a:pPr indent="0" lvl="0" marL="76835" marR="0" rtl="0" algn="l">
                        <a:lnSpc>
                          <a:spcPct val="115000"/>
                        </a:lnSpc>
                        <a:spcBef>
                          <a:spcPts val="0"/>
                        </a:spcBef>
                        <a:spcAft>
                          <a:spcPts val="0"/>
                        </a:spcAft>
                        <a:buNone/>
                      </a:pPr>
                      <a:r>
                        <a:rPr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76835" lvl="0" marL="76835" marR="0" rtl="0" algn="l">
                        <a:lnSpc>
                          <a:spcPct val="115000"/>
                        </a:lnSpc>
                        <a:spcBef>
                          <a:spcPts val="0"/>
                        </a:spcBef>
                        <a:spcAft>
                          <a:spcPts val="0"/>
                        </a:spcAft>
                        <a:buNone/>
                      </a:pPr>
                      <a:r>
                        <a:rPr lang="es-ES" sz="900" u="none" cap="none" strike="noStrike">
                          <a:latin typeface="Arial"/>
                          <a:ea typeface="Arial"/>
                          <a:cs typeface="Arial"/>
                          <a:sym typeface="Arial"/>
                        </a:rPr>
                        <a:t> </a:t>
                      </a:r>
                      <a:endParaRPr sz="900" u="none" cap="none" strike="noStrike">
                        <a:latin typeface="Arial"/>
                        <a:ea typeface="Arial"/>
                        <a:cs typeface="Arial"/>
                        <a:sym typeface="Arial"/>
                      </a:endParaRPr>
                    </a:p>
                    <a:p>
                      <a:pPr indent="-76835" lvl="0" marL="76835" marR="0" rtl="0" algn="l">
                        <a:lnSpc>
                          <a:spcPct val="115000"/>
                        </a:lnSpc>
                        <a:spcBef>
                          <a:spcPts val="0"/>
                        </a:spcBef>
                        <a:spcAft>
                          <a:spcPts val="0"/>
                        </a:spcAft>
                        <a:buNone/>
                      </a:pPr>
                      <a:r>
                        <a:rPr lang="es-ES" sz="900" u="none" cap="none" strike="noStrike">
                          <a:latin typeface="Arial"/>
                          <a:ea typeface="Arial"/>
                          <a:cs typeface="Arial"/>
                          <a:sym typeface="Arial"/>
                        </a:rPr>
                        <a:t>Ficha 1</a:t>
                      </a:r>
                      <a:endParaRPr sz="900" u="none" cap="none" strike="noStrike">
                        <a:latin typeface="Arial"/>
                        <a:ea typeface="Arial"/>
                        <a:cs typeface="Arial"/>
                        <a:sym typeface="Arial"/>
                      </a:endParaRPr>
                    </a:p>
                    <a:p>
                      <a:pPr indent="0" lvl="0" marL="457200" marR="0" rtl="0" algn="l">
                        <a:lnSpc>
                          <a:spcPct val="115000"/>
                        </a:lnSpc>
                        <a:spcBef>
                          <a:spcPts val="0"/>
                        </a:spcBef>
                        <a:spcAft>
                          <a:spcPts val="0"/>
                        </a:spcAft>
                        <a:buNone/>
                      </a:pPr>
                      <a:r>
                        <a:rPr b="1" lang="es-ES" sz="1000" u="none" cap="none" strike="noStrike">
                          <a:latin typeface="Arial"/>
                          <a:ea typeface="Arial"/>
                          <a:cs typeface="Arial"/>
                          <a:sym typeface="Arial"/>
                        </a:rPr>
                        <a:t> </a:t>
                      </a:r>
                      <a:endParaRPr sz="900" u="none" cap="none" strike="noStrike">
                        <a:latin typeface="Calibri"/>
                        <a:ea typeface="Calibri"/>
                        <a:cs typeface="Calibri"/>
                        <a:sym typeface="Calibri"/>
                      </a:endParaRPr>
                    </a:p>
                  </a:txBody>
                  <a:tcPr marT="0" marB="0" marR="35375" marL="353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457200" marR="0" rtl="0" algn="l">
                        <a:lnSpc>
                          <a:spcPct val="115000"/>
                        </a:lnSpc>
                        <a:spcBef>
                          <a:spcPts val="0"/>
                        </a:spcBef>
                        <a:spcAft>
                          <a:spcPts val="0"/>
                        </a:spcAft>
                        <a:buNone/>
                      </a:pPr>
                      <a:r>
                        <a:rPr b="1"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b="1" lang="es-ES" sz="900" u="sng" cap="none" strike="noStrike">
                          <a:latin typeface="Arial"/>
                          <a:ea typeface="Arial"/>
                          <a:cs typeface="Arial"/>
                          <a:sym typeface="Arial"/>
                        </a:rPr>
                        <a:t>EL SONIDO</a:t>
                      </a:r>
                      <a:endParaRPr sz="900" u="none" cap="none" strike="noStrike">
                        <a:latin typeface="Calibri"/>
                        <a:ea typeface="Calibri"/>
                        <a:cs typeface="Calibri"/>
                        <a:sym typeface="Calibri"/>
                      </a:endParaRPr>
                    </a:p>
                    <a:p>
                      <a:pPr indent="-45720" lvl="0" marL="45720" marR="0" rtl="0" algn="l">
                        <a:lnSpc>
                          <a:spcPct val="115000"/>
                        </a:lnSpc>
                        <a:spcBef>
                          <a:spcPts val="1000"/>
                        </a:spcBef>
                        <a:spcAft>
                          <a:spcPts val="0"/>
                        </a:spcAft>
                        <a:buNone/>
                      </a:pPr>
                      <a:r>
                        <a:rPr lang="es-ES" sz="900" u="none" cap="none" strike="noStrike">
                          <a:latin typeface="Arial"/>
                          <a:ea typeface="Arial"/>
                          <a:cs typeface="Arial"/>
                          <a:sym typeface="Arial"/>
                        </a:rPr>
                        <a:t> </a:t>
                      </a:r>
                      <a:endParaRPr sz="900" u="none" cap="none" strike="noStrike">
                        <a:latin typeface="Arial"/>
                        <a:ea typeface="Arial"/>
                        <a:cs typeface="Arial"/>
                        <a:sym typeface="Arial"/>
                      </a:endParaRPr>
                    </a:p>
                    <a:p>
                      <a:pPr indent="-45720" lvl="0" marL="45720" marR="0" rtl="0" algn="l">
                        <a:lnSpc>
                          <a:spcPct val="115000"/>
                        </a:lnSpc>
                        <a:spcBef>
                          <a:spcPts val="0"/>
                        </a:spcBef>
                        <a:spcAft>
                          <a:spcPts val="0"/>
                        </a:spcAft>
                        <a:buNone/>
                      </a:pPr>
                      <a:r>
                        <a:rPr lang="es-ES" sz="900" u="none" cap="none" strike="noStrike">
                          <a:latin typeface="Arial"/>
                          <a:ea typeface="Arial"/>
                          <a:cs typeface="Arial"/>
                          <a:sym typeface="Arial"/>
                        </a:rPr>
                        <a:t>Ficha 2</a:t>
                      </a:r>
                      <a:endParaRPr sz="900" u="none" cap="none" strike="noStrike">
                        <a:latin typeface="Arial"/>
                        <a:ea typeface="Arial"/>
                        <a:cs typeface="Arial"/>
                        <a:sym typeface="Arial"/>
                      </a:endParaRPr>
                    </a:p>
                    <a:p>
                      <a:pPr indent="-45720" lvl="0" marL="45720" marR="0" rtl="0" algn="l">
                        <a:lnSpc>
                          <a:spcPct val="115000"/>
                        </a:lnSpc>
                        <a:spcBef>
                          <a:spcPts val="0"/>
                        </a:spcBef>
                        <a:spcAft>
                          <a:spcPts val="0"/>
                        </a:spcAft>
                        <a:buNone/>
                      </a:pPr>
                      <a:r>
                        <a:rPr lang="es-ES" sz="900" u="none" cap="none" strike="noStrike">
                          <a:latin typeface="Arial"/>
                          <a:ea typeface="Arial"/>
                          <a:cs typeface="Arial"/>
                          <a:sym typeface="Arial"/>
                        </a:rPr>
                        <a:t> </a:t>
                      </a:r>
                      <a:endParaRPr sz="900" u="none" cap="none" strike="noStrike">
                        <a:latin typeface="Arial"/>
                        <a:ea typeface="Arial"/>
                        <a:cs typeface="Arial"/>
                        <a:sym typeface="Arial"/>
                      </a:endParaRPr>
                    </a:p>
                    <a:p>
                      <a:pPr indent="-17780" lvl="0" marL="457200" marR="0" rtl="0" algn="l">
                        <a:lnSpc>
                          <a:spcPct val="115000"/>
                        </a:lnSpc>
                        <a:spcBef>
                          <a:spcPts val="0"/>
                        </a:spcBef>
                        <a:spcAft>
                          <a:spcPts val="0"/>
                        </a:spcAft>
                        <a:buNone/>
                      </a:pPr>
                      <a:r>
                        <a:rPr lang="es-ES" sz="1000" u="none" cap="none" strike="noStrike">
                          <a:latin typeface="Arial"/>
                          <a:ea typeface="Arial"/>
                          <a:cs typeface="Arial"/>
                          <a:sym typeface="Arial"/>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457200" marR="0" rtl="0" algn="l">
                        <a:lnSpc>
                          <a:spcPct val="115000"/>
                        </a:lnSpc>
                        <a:spcBef>
                          <a:spcPts val="0"/>
                        </a:spcBef>
                        <a:spcAft>
                          <a:spcPts val="0"/>
                        </a:spcAft>
                        <a:buNone/>
                      </a:pPr>
                      <a:r>
                        <a:t/>
                      </a:r>
                      <a:endParaRPr b="1" sz="900" u="none" cap="none" strike="noStrike">
                        <a:latin typeface="Arial"/>
                        <a:ea typeface="Arial"/>
                        <a:cs typeface="Arial"/>
                        <a:sym typeface="Arial"/>
                      </a:endParaRPr>
                    </a:p>
                    <a:p>
                      <a:pPr indent="0" lvl="0" marL="457200" marR="0" rtl="0" algn="l">
                        <a:lnSpc>
                          <a:spcPct val="115000"/>
                        </a:lnSpc>
                        <a:spcBef>
                          <a:spcPts val="0"/>
                        </a:spcBef>
                        <a:spcAft>
                          <a:spcPts val="0"/>
                        </a:spcAft>
                        <a:buNone/>
                      </a:pPr>
                      <a:r>
                        <a:rPr b="1" lang="es-ES" sz="900" u="sng" cap="none" strike="noStrike">
                          <a:latin typeface="Arial"/>
                          <a:ea typeface="Arial"/>
                          <a:cs typeface="Arial"/>
                          <a:sym typeface="Arial"/>
                        </a:rPr>
                        <a:t>EXPERIMENTOS SONIDO EN CLASE</a:t>
                      </a:r>
                      <a:endParaRPr sz="900" u="none" cap="none" strike="noStrike">
                        <a:latin typeface="Calibri"/>
                        <a:ea typeface="Calibri"/>
                        <a:cs typeface="Calibri"/>
                        <a:sym typeface="Calibri"/>
                      </a:endParaRPr>
                    </a:p>
                    <a:p>
                      <a:pPr indent="-288290" lvl="0" marL="288290" marR="0" rtl="0" algn="l">
                        <a:lnSpc>
                          <a:spcPct val="115000"/>
                        </a:lnSpc>
                        <a:spcBef>
                          <a:spcPts val="0"/>
                        </a:spcBef>
                        <a:spcAft>
                          <a:spcPts val="0"/>
                        </a:spcAft>
                        <a:buNone/>
                      </a:pPr>
                      <a:r>
                        <a:rPr lang="es-ES" sz="900" u="none" cap="none" strike="noStrike">
                          <a:latin typeface="Arial"/>
                          <a:ea typeface="Arial"/>
                          <a:cs typeface="Arial"/>
                          <a:sym typeface="Arial"/>
                        </a:rPr>
                        <a:t>Ficha 3</a:t>
                      </a:r>
                      <a:endParaRPr sz="900" u="none" cap="none" strike="noStrike">
                        <a:latin typeface="Arial"/>
                        <a:ea typeface="Arial"/>
                        <a:cs typeface="Arial"/>
                        <a:sym typeface="Arial"/>
                      </a:endParaRPr>
                    </a:p>
                    <a:p>
                      <a:pPr indent="-288290" lvl="0" marL="288290" marR="0" rtl="0" algn="l">
                        <a:lnSpc>
                          <a:spcPct val="115000"/>
                        </a:lnSpc>
                        <a:spcBef>
                          <a:spcPts val="0"/>
                        </a:spcBef>
                        <a:spcAft>
                          <a:spcPts val="0"/>
                        </a:spcAft>
                        <a:buNone/>
                      </a:pPr>
                      <a:r>
                        <a:rPr lang="es-ES" sz="900" u="none" cap="none" strike="noStrike">
                          <a:latin typeface="Arial"/>
                          <a:ea typeface="Arial"/>
                          <a:cs typeface="Arial"/>
                          <a:sym typeface="Arial"/>
                        </a:rPr>
                        <a:t> </a:t>
                      </a:r>
                      <a:endParaRPr sz="900" u="none" cap="none" strike="noStrike">
                        <a:latin typeface="Arial"/>
                        <a:ea typeface="Arial"/>
                        <a:cs typeface="Arial"/>
                        <a:sym typeface="Arial"/>
                      </a:endParaRPr>
                    </a:p>
                    <a:p>
                      <a:pPr indent="-288290" lvl="0" marL="288290" marR="0" rtl="0" algn="l">
                        <a:lnSpc>
                          <a:spcPct val="115000"/>
                        </a:lnSpc>
                        <a:spcBef>
                          <a:spcPts val="0"/>
                        </a:spcBef>
                        <a:spcAft>
                          <a:spcPts val="0"/>
                        </a:spcAft>
                        <a:buNone/>
                      </a:pPr>
                      <a:r>
                        <a:rPr lang="es-ES" sz="900" u="none" cap="none" strike="noStrike">
                          <a:latin typeface="Arial"/>
                          <a:ea typeface="Arial"/>
                          <a:cs typeface="Arial"/>
                          <a:sym typeface="Arial"/>
                        </a:rPr>
                        <a:t>Altavoz</a:t>
                      </a:r>
                      <a:endParaRPr sz="900" u="none" cap="none" strike="noStrike">
                        <a:latin typeface="Arial"/>
                        <a:ea typeface="Arial"/>
                        <a:cs typeface="Arial"/>
                        <a:sym typeface="Arial"/>
                      </a:endParaRPr>
                    </a:p>
                    <a:p>
                      <a:pPr indent="-288290" lvl="0" marL="288290" marR="0" rtl="0" algn="l">
                        <a:lnSpc>
                          <a:spcPct val="115000"/>
                        </a:lnSpc>
                        <a:spcBef>
                          <a:spcPts val="0"/>
                        </a:spcBef>
                        <a:spcAft>
                          <a:spcPts val="0"/>
                        </a:spcAft>
                        <a:buNone/>
                      </a:pPr>
                      <a:r>
                        <a:rPr lang="es-ES" sz="900" u="none" cap="none" strike="noStrike">
                          <a:latin typeface="Arial"/>
                          <a:ea typeface="Arial"/>
                          <a:cs typeface="Arial"/>
                          <a:sym typeface="Arial"/>
                        </a:rPr>
                        <a:t> </a:t>
                      </a:r>
                      <a:endParaRPr sz="900" u="none" cap="none" strike="noStrike">
                        <a:latin typeface="Arial"/>
                        <a:ea typeface="Arial"/>
                        <a:cs typeface="Arial"/>
                        <a:sym typeface="Arial"/>
                      </a:endParaRPr>
                    </a:p>
                    <a:p>
                      <a:pPr indent="-288290" lvl="0" marL="288290" marR="0" rtl="0" algn="l">
                        <a:lnSpc>
                          <a:spcPct val="115000"/>
                        </a:lnSpc>
                        <a:spcBef>
                          <a:spcPts val="0"/>
                        </a:spcBef>
                        <a:spcAft>
                          <a:spcPts val="0"/>
                        </a:spcAft>
                        <a:buNone/>
                      </a:pPr>
                      <a:r>
                        <a:rPr lang="es-ES" sz="900" u="none" cap="none" strike="noStrike">
                          <a:latin typeface="Arial"/>
                          <a:ea typeface="Arial"/>
                          <a:cs typeface="Arial"/>
                          <a:sym typeface="Arial"/>
                        </a:rPr>
                        <a:t>Órgano</a:t>
                      </a:r>
                      <a:endParaRPr sz="900" u="none" cap="none" strike="noStrike">
                        <a:latin typeface="Arial"/>
                        <a:ea typeface="Arial"/>
                        <a:cs typeface="Arial"/>
                        <a:sym typeface="Arial"/>
                      </a:endParaRPr>
                    </a:p>
                    <a:p>
                      <a:pPr indent="-288290" lvl="0" marL="288290" marR="0" rtl="0" algn="l">
                        <a:lnSpc>
                          <a:spcPct val="115000"/>
                        </a:lnSpc>
                        <a:spcBef>
                          <a:spcPts val="0"/>
                        </a:spcBef>
                        <a:spcAft>
                          <a:spcPts val="0"/>
                        </a:spcAft>
                        <a:buNone/>
                      </a:pPr>
                      <a:r>
                        <a:rPr lang="es-ES" sz="900" u="none" cap="none" strike="noStrike">
                          <a:latin typeface="Arial"/>
                          <a:ea typeface="Arial"/>
                          <a:cs typeface="Arial"/>
                          <a:sym typeface="Arial"/>
                        </a:rPr>
                        <a:t> </a:t>
                      </a:r>
                      <a:endParaRPr sz="900" u="none" cap="none" strike="noStrike">
                        <a:latin typeface="Arial"/>
                        <a:ea typeface="Arial"/>
                        <a:cs typeface="Arial"/>
                        <a:sym typeface="Arial"/>
                      </a:endParaRPr>
                    </a:p>
                    <a:p>
                      <a:pPr indent="0" lvl="0" marL="457200" marR="0" rtl="0" algn="l">
                        <a:lnSpc>
                          <a:spcPct val="115000"/>
                        </a:lnSpc>
                        <a:spcBef>
                          <a:spcPts val="0"/>
                        </a:spcBef>
                        <a:spcAft>
                          <a:spcPts val="0"/>
                        </a:spcAft>
                        <a:buNone/>
                      </a:pPr>
                      <a:r>
                        <a:rPr lang="es-ES" sz="900" u="none" cap="none" strike="noStrike">
                          <a:latin typeface="Arial"/>
                          <a:ea typeface="Arial"/>
                          <a:cs typeface="Arial"/>
                          <a:sym typeface="Arial"/>
                        </a:rPr>
                        <a:t>Teléfono</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457200" marR="0" rtl="0" algn="l">
                        <a:lnSpc>
                          <a:spcPct val="115000"/>
                        </a:lnSpc>
                        <a:spcBef>
                          <a:spcPts val="0"/>
                        </a:spcBef>
                        <a:spcAft>
                          <a:spcPts val="0"/>
                        </a:spcAft>
                        <a:buNone/>
                      </a:pPr>
                      <a:r>
                        <a:rPr b="1"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b="1" lang="es-ES" sz="900" u="sng" cap="none" strike="noStrike">
                          <a:latin typeface="Arial"/>
                          <a:ea typeface="Arial"/>
                          <a:cs typeface="Arial"/>
                          <a:sym typeface="Arial"/>
                        </a:rPr>
                        <a:t>EXPERIMENTOS LUZ EN CLASE</a:t>
                      </a:r>
                      <a:endParaRPr sz="9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s-ES" sz="900" u="none" cap="none" strike="noStrike">
                          <a:latin typeface="Arial"/>
                          <a:ea typeface="Arial"/>
                          <a:cs typeface="Arial"/>
                          <a:sym typeface="Arial"/>
                        </a:rPr>
                        <a:t>Doblar la luz</a:t>
                      </a:r>
                      <a:endParaRPr sz="9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s-ES" sz="900" u="none" cap="none" strike="noStrike">
                          <a:latin typeface="Arial"/>
                          <a:ea typeface="Arial"/>
                          <a:cs typeface="Arial"/>
                          <a:sym typeface="Arial"/>
                        </a:rPr>
                        <a:t>Visión doble</a:t>
                      </a:r>
                      <a:endParaRPr sz="9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s-ES" sz="900" u="none" cap="none" strike="noStrike">
                          <a:solidFill>
                            <a:srgbClr val="FF0000"/>
                          </a:solidFill>
                          <a:latin typeface="Arial"/>
                          <a:ea typeface="Arial"/>
                          <a:cs typeface="Arial"/>
                          <a:sym typeface="Arial"/>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15000"/>
                        </a:lnSpc>
                        <a:spcBef>
                          <a:spcPts val="0"/>
                        </a:spcBef>
                        <a:spcAft>
                          <a:spcPts val="0"/>
                        </a:spcAft>
                        <a:buNone/>
                      </a:pPr>
                      <a:r>
                        <a:rPr b="1"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txBody>
                  <a:tcPr marT="0" marB="0" marR="35375" marL="35375">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5E5E5"/>
                    </a:solidFill>
                  </a:tcPr>
                </a:tc>
                <a:tc>
                  <a:txBody>
                    <a:bodyPr/>
                    <a:lstStyle/>
                    <a:p>
                      <a:pPr indent="0" lvl="0" marL="0" marR="0" rtl="0" algn="l">
                        <a:lnSpc>
                          <a:spcPct val="115000"/>
                        </a:lnSpc>
                        <a:spcBef>
                          <a:spcPts val="0"/>
                        </a:spcBef>
                        <a:spcAft>
                          <a:spcPts val="0"/>
                        </a:spcAft>
                        <a:buNone/>
                      </a:pPr>
                      <a:r>
                        <a:rPr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txBody>
                  <a:tcPr marT="0" marB="0" marR="35375" marL="353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5E5E5"/>
                    </a:solidFill>
                  </a:tcPr>
                </a:tc>
                <a:tc gridSpan="2">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5E5E5"/>
                    </a:solidFill>
                  </a:tcPr>
                </a:tc>
                <a:tc hMerge="1"/>
              </a:tr>
              <a:tr h="1201175">
                <a:tc vMerge="1"/>
                <a:tc>
                  <a:txBody>
                    <a:bodyPr/>
                    <a:lstStyle/>
                    <a:p>
                      <a:pPr indent="0" lvl="0" marL="457200" marR="0" rtl="0" algn="l">
                        <a:lnSpc>
                          <a:spcPct val="115000"/>
                        </a:lnSpc>
                        <a:spcBef>
                          <a:spcPts val="0"/>
                        </a:spcBef>
                        <a:spcAft>
                          <a:spcPts val="0"/>
                        </a:spcAft>
                        <a:buNone/>
                      </a:pPr>
                      <a:r>
                        <a:rPr b="1"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b="1" lang="es-ES" sz="900" u="sng" cap="none" strike="noStrike">
                          <a:latin typeface="Arial"/>
                          <a:ea typeface="Arial"/>
                          <a:cs typeface="Arial"/>
                          <a:sym typeface="Arial"/>
                        </a:rPr>
                        <a:t>EXPERIMENTOS SONIDO EN CLASE</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b="1" i="1" lang="es-ES" sz="900" u="sng" cap="none" strike="noStrike">
                          <a:solidFill>
                            <a:srgbClr val="FF0000"/>
                          </a:solidFill>
                          <a:latin typeface="Arial"/>
                          <a:ea typeface="Arial"/>
                          <a:cs typeface="Arial"/>
                          <a:sym typeface="Arial"/>
                        </a:rPr>
                        <a:t>(Opcional)</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b="1"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lang="es-ES" sz="900" u="none" cap="none" strike="noStrike">
                          <a:latin typeface="Arial"/>
                          <a:ea typeface="Arial"/>
                          <a:cs typeface="Arial"/>
                          <a:sym typeface="Arial"/>
                        </a:rPr>
                        <a:t>Detector sonido</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lang="es-ES" sz="900" u="none" cap="none" strike="noStrike">
                          <a:latin typeface="Arial"/>
                          <a:ea typeface="Arial"/>
                          <a:cs typeface="Arial"/>
                          <a:sym typeface="Arial"/>
                        </a:rPr>
                        <a:t>Cañón sonido</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lang="es-ES" sz="1000" u="none" cap="none" strike="noStrike">
                          <a:latin typeface="Arial"/>
                          <a:ea typeface="Arial"/>
                          <a:cs typeface="Arial"/>
                          <a:sym typeface="Arial"/>
                        </a:rPr>
                        <a:t> </a:t>
                      </a:r>
                      <a:endParaRPr sz="900" u="none" cap="none" strike="noStrike">
                        <a:latin typeface="Calibri"/>
                        <a:ea typeface="Calibri"/>
                        <a:cs typeface="Calibri"/>
                        <a:sym typeface="Calibri"/>
                      </a:endParaRPr>
                    </a:p>
                  </a:txBody>
                  <a:tcPr marT="0" marB="0" marR="35375" marL="353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AEEF3"/>
                    </a:solidFill>
                  </a:tcPr>
                </a:tc>
                <a:tc>
                  <a:txBody>
                    <a:bodyPr/>
                    <a:lstStyle/>
                    <a:p>
                      <a:pPr indent="0" lvl="0" marL="457200" marR="0" rtl="0" algn="l">
                        <a:lnSpc>
                          <a:spcPct val="115000"/>
                        </a:lnSpc>
                        <a:spcBef>
                          <a:spcPts val="0"/>
                        </a:spcBef>
                        <a:spcAft>
                          <a:spcPts val="0"/>
                        </a:spcAft>
                        <a:buNone/>
                      </a:pPr>
                      <a:r>
                        <a:rPr b="1"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b="1" lang="es-ES" sz="900" u="sng" cap="none" strike="noStrike">
                          <a:latin typeface="Arial"/>
                          <a:ea typeface="Arial"/>
                          <a:cs typeface="Arial"/>
                          <a:sym typeface="Arial"/>
                        </a:rPr>
                        <a:t>EXPERIMENTOS LUZ EN CASA</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b="1" i="1" lang="es-ES" sz="900" u="sng" cap="none" strike="noStrike">
                          <a:solidFill>
                            <a:srgbClr val="FF0000"/>
                          </a:solidFill>
                          <a:latin typeface="Arial"/>
                          <a:ea typeface="Arial"/>
                          <a:cs typeface="Arial"/>
                          <a:sym typeface="Arial"/>
                        </a:rPr>
                        <a:t>(Opcional)</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b="1"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lang="es-ES" sz="900" u="none" cap="none" strike="noStrike">
                          <a:latin typeface="Arial"/>
                          <a:ea typeface="Arial"/>
                          <a:cs typeface="Arial"/>
                          <a:sym typeface="Arial"/>
                        </a:rPr>
                        <a:t>Lente aumento</a:t>
                      </a:r>
                      <a:endParaRPr sz="900" u="none" cap="none" strike="noStrike">
                        <a:latin typeface="Calibri"/>
                        <a:ea typeface="Calibri"/>
                        <a:cs typeface="Calibri"/>
                        <a:sym typeface="Calibri"/>
                      </a:endParaRPr>
                    </a:p>
                    <a:p>
                      <a:pPr indent="0" lvl="0" marL="457200" marR="0" rtl="0" algn="l">
                        <a:lnSpc>
                          <a:spcPct val="115000"/>
                        </a:lnSpc>
                        <a:spcBef>
                          <a:spcPts val="0"/>
                        </a:spcBef>
                        <a:spcAft>
                          <a:spcPts val="0"/>
                        </a:spcAft>
                        <a:buNone/>
                      </a:pPr>
                      <a:r>
                        <a:rPr lang="es-ES" sz="900" u="none" cap="none" strike="noStrike">
                          <a:latin typeface="Arial"/>
                          <a:ea typeface="Arial"/>
                          <a:cs typeface="Arial"/>
                          <a:sym typeface="Arial"/>
                        </a:rPr>
                        <a:t> </a:t>
                      </a:r>
                      <a:endParaRPr sz="900" u="none" cap="none" strike="noStrike">
                        <a:latin typeface="Calibri"/>
                        <a:ea typeface="Calibri"/>
                        <a:cs typeface="Calibri"/>
                        <a:sym typeface="Calibri"/>
                      </a:endParaRPr>
                    </a:p>
                    <a:p>
                      <a:pPr indent="-457200" lvl="0" marL="457200" marR="0" rtl="0" algn="l">
                        <a:lnSpc>
                          <a:spcPct val="115000"/>
                        </a:lnSpc>
                        <a:spcBef>
                          <a:spcPts val="0"/>
                        </a:spcBef>
                        <a:spcAft>
                          <a:spcPts val="0"/>
                        </a:spcAft>
                        <a:buNone/>
                      </a:pPr>
                      <a:r>
                        <a:rPr lang="es-ES" sz="900" u="none" cap="none" strike="noStrike">
                          <a:latin typeface="Arial"/>
                          <a:ea typeface="Arial"/>
                          <a:cs typeface="Arial"/>
                          <a:sym typeface="Arial"/>
                        </a:rPr>
                        <a:t>Cámara oscura</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AEEF3"/>
                    </a:solidFill>
                  </a:tcPr>
                </a:tc>
                <a:tc>
                  <a:txBody>
                    <a:bodyPr/>
                    <a:lstStyle/>
                    <a:p>
                      <a:pPr indent="-17780" lvl="0" marL="457200" marR="0" rtl="0" algn="l">
                        <a:lnSpc>
                          <a:spcPct val="115000"/>
                        </a:lnSpc>
                        <a:spcBef>
                          <a:spcPts val="0"/>
                        </a:spcBef>
                        <a:spcAft>
                          <a:spcPts val="0"/>
                        </a:spcAft>
                        <a:buNone/>
                      </a:pPr>
                      <a:r>
                        <a:rPr lang="es-ES" sz="1000" u="none" cap="none" strike="noStrike">
                          <a:latin typeface="Arial"/>
                          <a:ea typeface="Arial"/>
                          <a:cs typeface="Arial"/>
                          <a:sym typeface="Arial"/>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AEEF3"/>
                    </a:solidFill>
                  </a:tcPr>
                </a:tc>
                <a:tc>
                  <a:txBody>
                    <a:bodyPr/>
                    <a:lstStyle/>
                    <a:p>
                      <a:pPr indent="0" lvl="0" marL="457200" marR="0" rtl="0" algn="l">
                        <a:lnSpc>
                          <a:spcPct val="115000"/>
                        </a:lnSpc>
                        <a:spcBef>
                          <a:spcPts val="0"/>
                        </a:spcBef>
                        <a:spcAft>
                          <a:spcPts val="0"/>
                        </a:spcAft>
                        <a:buNone/>
                      </a:pPr>
                      <a:r>
                        <a:rPr lang="es-ES" sz="1000" u="none" cap="none" strike="noStrike">
                          <a:latin typeface="Arial"/>
                          <a:ea typeface="Arial"/>
                          <a:cs typeface="Arial"/>
                          <a:sym typeface="Arial"/>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AEEF3"/>
                    </a:solidFill>
                  </a:tcPr>
                </a:tc>
                <a:tc>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P</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L</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Á</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S</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T</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I</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C</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A</a:t>
                      </a:r>
                      <a:endParaRPr sz="900" u="none" cap="none" strike="noStrike">
                        <a:latin typeface="Calibri"/>
                        <a:ea typeface="Calibri"/>
                        <a:cs typeface="Calibri"/>
                        <a:sym typeface="Calibri"/>
                      </a:endParaRPr>
                    </a:p>
                  </a:txBody>
                  <a:tcPr marT="0" marB="0" marR="35375" marL="35375">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5E5E5"/>
                    </a:solidFill>
                  </a:tcPr>
                </a:tc>
                <a:tc>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5E5E5"/>
                    </a:solidFill>
                  </a:tcPr>
                </a:tc>
                <a:tc gridSpan="2">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5E5E5"/>
                    </a:solidFill>
                  </a:tcPr>
                </a:tc>
                <a:tc hMerge="1"/>
              </a:tr>
              <a:tr h="969850">
                <a:tc>
                  <a:txBody>
                    <a:bodyPr/>
                    <a:lstStyle/>
                    <a:p>
                      <a:pPr indent="0" lvl="0" marL="0" marR="0" rtl="0" algn="l">
                        <a:lnSpc>
                          <a:spcPct val="115000"/>
                        </a:lnSpc>
                        <a:spcBef>
                          <a:spcPts val="0"/>
                        </a:spcBef>
                        <a:spcAft>
                          <a:spcPts val="0"/>
                        </a:spcAft>
                        <a:buNone/>
                      </a:pPr>
                      <a:r>
                        <a:rPr b="1" lang="es-ES" sz="10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I</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N</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G</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L</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É</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S</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ctr">
                        <a:lnSpc>
                          <a:spcPct val="115000"/>
                        </a:lnSpc>
                        <a:spcBef>
                          <a:spcPts val="0"/>
                        </a:spcBef>
                        <a:spcAft>
                          <a:spcPts val="0"/>
                        </a:spcAft>
                        <a:buNone/>
                      </a:pPr>
                      <a:r>
                        <a:rPr b="1" lang="es-ES" sz="10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8CB3E3"/>
                    </a:solidFill>
                  </a:tcPr>
                </a:tc>
                <a:tc>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b="1" sz="90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E.</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F</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Í</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S</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I</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C</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A</a:t>
                      </a:r>
                      <a:endParaRPr sz="900" u="none" cap="none" strike="noStrike">
                        <a:latin typeface="Calibri"/>
                        <a:ea typeface="Calibri"/>
                        <a:cs typeface="Calibri"/>
                        <a:sym typeface="Calibri"/>
                      </a:endParaRPr>
                    </a:p>
                  </a:txBody>
                  <a:tcPr marT="0" marB="0" marR="35375" marL="35375">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None/>
                      </a:pPr>
                      <a:r>
                        <a:rPr b="1" lang="es-ES" sz="900" u="none" cap="none" strike="noStrike">
                          <a:latin typeface="Times New Roman"/>
                          <a:ea typeface="Times New Roman"/>
                          <a:cs typeface="Times New Roman"/>
                          <a:sym typeface="Times New Roman"/>
                        </a:rPr>
                        <a:t> </a:t>
                      </a:r>
                      <a:endParaRPr sz="900" u="none" cap="none" strike="noStrike">
                        <a:latin typeface="Calibri"/>
                        <a:ea typeface="Calibri"/>
                        <a:cs typeface="Calibri"/>
                        <a:sym typeface="Calibri"/>
                      </a:endParaRPr>
                    </a:p>
                  </a:txBody>
                  <a:tcPr marT="0" marB="0" marR="35375" marL="35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2"/>
          <p:cNvPicPr preferRelativeResize="0"/>
          <p:nvPr>
            <p:ph idx="1" type="body"/>
          </p:nvPr>
        </p:nvPicPr>
        <p:blipFill rotWithShape="1">
          <a:blip r:embed="rId3">
            <a:alphaModFix/>
          </a:blip>
          <a:srcRect b="0" l="0" r="0" t="0"/>
          <a:stretch/>
        </p:blipFill>
        <p:spPr>
          <a:xfrm>
            <a:off x="79109" y="260648"/>
            <a:ext cx="8957387" cy="62867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3"/>
          <p:cNvPicPr preferRelativeResize="0"/>
          <p:nvPr>
            <p:ph idx="1" type="body"/>
          </p:nvPr>
        </p:nvPicPr>
        <p:blipFill rotWithShape="1">
          <a:blip r:embed="rId3">
            <a:alphaModFix/>
          </a:blip>
          <a:srcRect b="0" l="0" r="0" t="0"/>
          <a:stretch/>
        </p:blipFill>
        <p:spPr>
          <a:xfrm>
            <a:off x="107504" y="332656"/>
            <a:ext cx="8947807" cy="62924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4"/>
          <p:cNvPicPr preferRelativeResize="0"/>
          <p:nvPr>
            <p:ph idx="1" type="body"/>
          </p:nvPr>
        </p:nvPicPr>
        <p:blipFill rotWithShape="1">
          <a:blip r:embed="rId3">
            <a:alphaModFix/>
          </a:blip>
          <a:srcRect b="0" l="0" r="0" t="0"/>
          <a:stretch/>
        </p:blipFill>
        <p:spPr>
          <a:xfrm>
            <a:off x="149992" y="377129"/>
            <a:ext cx="8845775" cy="62202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25"/>
          <p:cNvPicPr preferRelativeResize="0"/>
          <p:nvPr>
            <p:ph idx="1" type="body"/>
          </p:nvPr>
        </p:nvPicPr>
        <p:blipFill rotWithShape="1">
          <a:blip r:embed="rId3">
            <a:alphaModFix/>
          </a:blip>
          <a:srcRect b="0" l="0" r="0" t="0"/>
          <a:stretch/>
        </p:blipFill>
        <p:spPr>
          <a:xfrm>
            <a:off x="147928" y="332656"/>
            <a:ext cx="8846102" cy="62200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26"/>
          <p:cNvPicPr preferRelativeResize="0"/>
          <p:nvPr>
            <p:ph idx="1" type="body"/>
          </p:nvPr>
        </p:nvPicPr>
        <p:blipFill rotWithShape="1">
          <a:blip r:embed="rId3">
            <a:alphaModFix/>
          </a:blip>
          <a:srcRect b="0" l="0" r="0" t="0"/>
          <a:stretch/>
        </p:blipFill>
        <p:spPr>
          <a:xfrm>
            <a:off x="88962" y="332656"/>
            <a:ext cx="8947534" cy="62926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idx="1" type="body"/>
          </p:nvPr>
        </p:nvSpPr>
        <p:spPr>
          <a:xfrm>
            <a:off x="467544" y="1052736"/>
            <a:ext cx="8219256" cy="5073427"/>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960"/>
              <a:buChar char="•"/>
            </a:pPr>
            <a:r>
              <a:rPr lang="es-ES" sz="2960"/>
              <a:t>Para Freinet las </a:t>
            </a:r>
            <a:r>
              <a:rPr lang="es-ES" sz="2960" u="sng"/>
              <a:t>experiencias vitales </a:t>
            </a:r>
            <a:r>
              <a:rPr lang="es-ES" sz="2960"/>
              <a:t>de los niños son la herramienta base del aprendizaje más que los manuales escolares. </a:t>
            </a:r>
            <a:endParaRPr/>
          </a:p>
          <a:p>
            <a:pPr indent="-154940" lvl="0" marL="342900" rtl="0" algn="l">
              <a:lnSpc>
                <a:spcPct val="80000"/>
              </a:lnSpc>
              <a:spcBef>
                <a:spcPts val="592"/>
              </a:spcBef>
              <a:spcAft>
                <a:spcPts val="0"/>
              </a:spcAft>
              <a:buClr>
                <a:schemeClr val="dk1"/>
              </a:buClr>
              <a:buSzPts val="2960"/>
              <a:buNone/>
            </a:pPr>
            <a:r>
              <a:t/>
            </a:r>
            <a:endParaRPr sz="2960"/>
          </a:p>
          <a:p>
            <a:pPr indent="-342900" lvl="0" marL="342900" rtl="0" algn="l">
              <a:lnSpc>
                <a:spcPct val="80000"/>
              </a:lnSpc>
              <a:spcBef>
                <a:spcPts val="592"/>
              </a:spcBef>
              <a:spcAft>
                <a:spcPts val="0"/>
              </a:spcAft>
              <a:buClr>
                <a:schemeClr val="dk1"/>
              </a:buClr>
              <a:buSzPts val="2960"/>
              <a:buChar char="•"/>
            </a:pPr>
            <a:r>
              <a:rPr lang="es-ES" sz="2960"/>
              <a:t>El proceso de adquisición del conocimiento es mediante el </a:t>
            </a:r>
            <a:r>
              <a:rPr lang="es-ES" sz="2960" u="sng"/>
              <a:t>tanteo experimental </a:t>
            </a:r>
            <a:r>
              <a:rPr lang="es-ES" sz="2960"/>
              <a:t>se aprende no mediante leyes y reglas sino mediante la experiencia. Freinet realiza una crítica al proceso de observación, explicación y demostración típico de las lecciones tradicionales ya que considera que se adquiere un conocimiento formal y superficial</a:t>
            </a:r>
            <a:endParaRPr sz="296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457200" y="476250"/>
            <a:ext cx="7543800" cy="7921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es-ES" sz="3959"/>
              <a:t>EL TRABAJO ESCOLAR SE ORGANIZA A TRAVÉS DEL PLAN DE TRABAJO …</a:t>
            </a:r>
            <a:endParaRPr/>
          </a:p>
        </p:txBody>
      </p:sp>
      <p:sp>
        <p:nvSpPr>
          <p:cNvPr id="125" name="Google Shape;125;p4"/>
          <p:cNvSpPr txBox="1"/>
          <p:nvPr>
            <p:ph idx="1" type="body"/>
          </p:nvPr>
        </p:nvSpPr>
        <p:spPr>
          <a:xfrm>
            <a:off x="457201" y="1719263"/>
            <a:ext cx="3538736" cy="458946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4400"/>
              <a:buChar char="•"/>
            </a:pPr>
            <a:r>
              <a:rPr lang="es-ES" sz="4400"/>
              <a:t>Es un compromiso</a:t>
            </a:r>
            <a:endParaRPr/>
          </a:p>
          <a:p>
            <a:pPr indent="0" lvl="0" marL="0" rtl="0" algn="l">
              <a:spcBef>
                <a:spcPts val="880"/>
              </a:spcBef>
              <a:spcAft>
                <a:spcPts val="0"/>
              </a:spcAft>
              <a:buClr>
                <a:schemeClr val="dk1"/>
              </a:buClr>
              <a:buSzPts val="4400"/>
              <a:buNone/>
            </a:pPr>
            <a:r>
              <a:rPr lang="es-ES" sz="4400"/>
              <a:t>   de trabajo.</a:t>
            </a:r>
            <a:endParaRPr/>
          </a:p>
          <a:p>
            <a:pPr indent="-203200" lvl="0" marL="342900" rtl="0" algn="l">
              <a:spcBef>
                <a:spcPts val="440"/>
              </a:spcBef>
              <a:spcAft>
                <a:spcPts val="0"/>
              </a:spcAft>
              <a:buClr>
                <a:schemeClr val="dk1"/>
              </a:buClr>
              <a:buSzPts val="2200"/>
              <a:buNone/>
            </a:pPr>
            <a:r>
              <a:t/>
            </a:r>
            <a:endParaRPr sz="2200"/>
          </a:p>
        </p:txBody>
      </p:sp>
      <p:pic>
        <p:nvPicPr>
          <p:cNvPr id="126" name="Google Shape;126;p4"/>
          <p:cNvPicPr preferRelativeResize="0"/>
          <p:nvPr>
            <p:ph idx="2" type="body"/>
          </p:nvPr>
        </p:nvPicPr>
        <p:blipFill rotWithShape="1">
          <a:blip r:embed="rId3">
            <a:alphaModFix/>
          </a:blip>
          <a:srcRect b="0" l="7749" r="7715" t="0"/>
          <a:stretch/>
        </p:blipFill>
        <p:spPr>
          <a:xfrm>
            <a:off x="4499992" y="1772816"/>
            <a:ext cx="4128833" cy="45557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4400"/>
              <a:buChar char="•"/>
            </a:pPr>
            <a:r>
              <a:rPr lang="es-ES" sz="4400"/>
              <a:t>Fomenta la autonomía y la autogestión.</a:t>
            </a:r>
            <a:endParaRPr/>
          </a:p>
          <a:p>
            <a:pPr indent="-342900" lvl="0" marL="342900" rtl="0" algn="l">
              <a:spcBef>
                <a:spcPts val="880"/>
              </a:spcBef>
              <a:spcAft>
                <a:spcPts val="0"/>
              </a:spcAft>
              <a:buClr>
                <a:schemeClr val="dk1"/>
              </a:buClr>
              <a:buSzPts val="4400"/>
              <a:buNone/>
            </a:pPr>
            <a:r>
              <a:t/>
            </a:r>
            <a:endParaRPr sz="4400"/>
          </a:p>
          <a:p>
            <a:pPr indent="-342900" lvl="0" marL="342900" rtl="0" algn="l">
              <a:spcBef>
                <a:spcPts val="880"/>
              </a:spcBef>
              <a:spcAft>
                <a:spcPts val="0"/>
              </a:spcAft>
              <a:buClr>
                <a:schemeClr val="dk1"/>
              </a:buClr>
              <a:buSzPts val="4400"/>
              <a:buChar char="•"/>
            </a:pPr>
            <a:r>
              <a:rPr lang="es-ES" sz="4400"/>
              <a:t>Se establece con anterioridad lo que vamos a trabajar favoreciendo la autoevaluación.</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idx="1" type="body"/>
          </p:nvPr>
        </p:nvSpPr>
        <p:spPr>
          <a:xfrm>
            <a:off x="395536" y="1124744"/>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4400"/>
              <a:buChar char="•"/>
            </a:pPr>
            <a:r>
              <a:rPr lang="es-ES" sz="4400"/>
              <a:t>Es una transformación del marco escolar.</a:t>
            </a:r>
            <a:endParaRPr/>
          </a:p>
          <a:p>
            <a:pPr indent="-342900" lvl="0" marL="342900" rtl="0" algn="l">
              <a:spcBef>
                <a:spcPts val="880"/>
              </a:spcBef>
              <a:spcAft>
                <a:spcPts val="0"/>
              </a:spcAft>
              <a:buClr>
                <a:schemeClr val="dk1"/>
              </a:buClr>
              <a:buSzPts val="4400"/>
              <a:buFont typeface="Calibri"/>
              <a:buChar char="-"/>
            </a:pPr>
            <a:r>
              <a:rPr lang="es-ES" sz="4400"/>
              <a:t>Horarios flexibles en función de las tareas.</a:t>
            </a:r>
            <a:endParaRPr/>
          </a:p>
          <a:p>
            <a:pPr indent="-342900" lvl="0" marL="342900" rtl="0" algn="l">
              <a:spcBef>
                <a:spcPts val="880"/>
              </a:spcBef>
              <a:spcAft>
                <a:spcPts val="0"/>
              </a:spcAft>
              <a:buClr>
                <a:schemeClr val="dk1"/>
              </a:buClr>
              <a:buSzPts val="4400"/>
              <a:buFont typeface="Calibri"/>
              <a:buChar char="-"/>
            </a:pPr>
            <a:r>
              <a:rPr lang="es-ES" sz="4400"/>
              <a:t>El tiempo se divide en: trabajo individual, trabajo en pequeños grupos, trabajo de gran grupo.</a:t>
            </a: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5400"/>
              <a:buChar char="•"/>
            </a:pPr>
            <a:r>
              <a:rPr lang="es-ES" sz="5400"/>
              <a:t>La tarea escolar está abierta a los intereses del alumnado.</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457200" y="122238"/>
            <a:ext cx="7543800" cy="1295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s-ES"/>
              <a:t>…EL PLAN DE TRABAJO</a:t>
            </a:r>
            <a:endParaRPr/>
          </a:p>
        </p:txBody>
      </p:sp>
      <p:sp>
        <p:nvSpPr>
          <p:cNvPr id="147" name="Google Shape;147;p8"/>
          <p:cNvSpPr txBox="1"/>
          <p:nvPr>
            <p:ph idx="2" type="body"/>
          </p:nvPr>
        </p:nvSpPr>
        <p:spPr>
          <a:xfrm>
            <a:off x="4648200" y="1719263"/>
            <a:ext cx="4171950" cy="441166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s-ES" sz="2800"/>
              <a:t>Posibilita el trabajo individual y la aceptación de las diferencias en los grupos heterogéneos.</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s-ES" sz="2800"/>
              <a:t>El alumno elige entre algunas actividades y se compromete con el trabajo.</a:t>
            </a:r>
            <a:endParaRPr/>
          </a:p>
          <a:p>
            <a:pPr indent="-203200" lvl="0" marL="342900" rtl="0" algn="l">
              <a:spcBef>
                <a:spcPts val="440"/>
              </a:spcBef>
              <a:spcAft>
                <a:spcPts val="0"/>
              </a:spcAft>
              <a:buClr>
                <a:schemeClr val="dk1"/>
              </a:buClr>
              <a:buSzPts val="2200"/>
              <a:buNone/>
            </a:pPr>
            <a:r>
              <a:t/>
            </a:r>
            <a:endParaRPr sz="2200"/>
          </a:p>
        </p:txBody>
      </p:sp>
      <p:pic>
        <p:nvPicPr>
          <p:cNvPr id="148" name="Google Shape;148;p8"/>
          <p:cNvPicPr preferRelativeResize="0"/>
          <p:nvPr>
            <p:ph idx="1" type="body"/>
          </p:nvPr>
        </p:nvPicPr>
        <p:blipFill rotWithShape="1">
          <a:blip r:embed="rId3">
            <a:alphaModFix/>
          </a:blip>
          <a:srcRect b="0" l="0" r="0" t="0"/>
          <a:stretch/>
        </p:blipFill>
        <p:spPr>
          <a:xfrm>
            <a:off x="457200" y="2712905"/>
            <a:ext cx="4038600" cy="24243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4400"/>
              <a:buChar char="•"/>
            </a:pPr>
            <a:r>
              <a:rPr lang="es-ES" sz="4400"/>
              <a:t>Los padres y madres conocen de manera cercana la marcha de los alumnos/as y participan en el proceso educativo.</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2013-04-23T21:41:38Z</dcterms:created>
  <dc:creator>ANA</dc:creator>
</cp:coreProperties>
</file>