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90" r:id="rId2"/>
    <p:sldId id="256" r:id="rId3"/>
    <p:sldId id="278" r:id="rId4"/>
    <p:sldId id="280" r:id="rId5"/>
    <p:sldId id="282" r:id="rId6"/>
    <p:sldId id="284" r:id="rId7"/>
    <p:sldId id="283" r:id="rId8"/>
    <p:sldId id="291" r:id="rId9"/>
    <p:sldId id="286" r:id="rId10"/>
    <p:sldId id="287" r:id="rId11"/>
    <p:sldId id="288" r:id="rId12"/>
    <p:sldId id="292" r:id="rId13"/>
    <p:sldId id="293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DD3"/>
    <a:srgbClr val="7AF2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F44C5D-14CD-4CFC-91D4-CA29C696E813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FF1205-AA68-4E2F-8E8D-3A45E71A67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44C5D-14CD-4CFC-91D4-CA29C696E813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FF1205-AA68-4E2F-8E8D-3A45E71A67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44C5D-14CD-4CFC-91D4-CA29C696E813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FF1205-AA68-4E2F-8E8D-3A45E71A67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66D53-3EAA-4568-A462-8D51E71FA6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44C5D-14CD-4CFC-91D4-CA29C696E813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FF1205-AA68-4E2F-8E8D-3A45E71A67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44C5D-14CD-4CFC-91D4-CA29C696E813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FF1205-AA68-4E2F-8E8D-3A45E71A67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44C5D-14CD-4CFC-91D4-CA29C696E813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FF1205-AA68-4E2F-8E8D-3A45E71A67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44C5D-14CD-4CFC-91D4-CA29C696E813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FF1205-AA68-4E2F-8E8D-3A45E71A67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44C5D-14CD-4CFC-91D4-CA29C696E813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FF1205-AA68-4E2F-8E8D-3A45E71A67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F44C5D-14CD-4CFC-91D4-CA29C696E813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FF1205-AA68-4E2F-8E8D-3A45E71A67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F44C5D-14CD-4CFC-91D4-CA29C696E813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FF1205-AA68-4E2F-8E8D-3A45E71A67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F44C5D-14CD-4CFC-91D4-CA29C696E813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FF1205-AA68-4E2F-8E8D-3A45E71A67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F44C5D-14CD-4CFC-91D4-CA29C696E813}" type="datetimeFigureOut">
              <a:rPr lang="es-ES" smtClean="0"/>
              <a:pPr/>
              <a:t>28/02/2017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FF1205-AA68-4E2F-8E8D-3A45E71A67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ortada corregida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714356"/>
            <a:ext cx="4071966" cy="592973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4 Marcador de contenido" descr="WP_0008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3500438"/>
            <a:ext cx="3643338" cy="273250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29600" cy="3714776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/>
              <a:t>1. Nos sentamos en círculo para que todas y todos podamos vernos.</a:t>
            </a:r>
            <a:br>
              <a:rPr lang="es-ES" sz="3600" dirty="0" smtClean="0"/>
            </a:br>
            <a:r>
              <a:rPr lang="es-ES" sz="3600" dirty="0" smtClean="0"/>
              <a:t>2. Se prepara colectivamente el orden del día. </a:t>
            </a:r>
            <a:br>
              <a:rPr lang="es-ES" sz="3600" dirty="0" smtClean="0"/>
            </a:br>
            <a:r>
              <a:rPr lang="es-ES" sz="3600" dirty="0" smtClean="0"/>
              <a:t>3. Se nombra moderador/a, secretario/a y observador/a.</a:t>
            </a:r>
            <a:br>
              <a:rPr lang="es-ES" sz="3600" dirty="0" smtClean="0"/>
            </a:br>
            <a:r>
              <a:rPr lang="es-ES" sz="3600" dirty="0" smtClean="0"/>
              <a:t>4. Se toma nota en el </a:t>
            </a:r>
            <a:br>
              <a:rPr lang="es-ES" sz="3600" dirty="0" smtClean="0"/>
            </a:br>
            <a:r>
              <a:rPr lang="es-ES" sz="3600" dirty="0" smtClean="0"/>
              <a:t>cuaderno de actas de </a:t>
            </a:r>
            <a:br>
              <a:rPr lang="es-ES" sz="3600" dirty="0" smtClean="0"/>
            </a:br>
            <a:r>
              <a:rPr lang="es-ES" sz="3600" dirty="0" smtClean="0"/>
              <a:t>los acuerdos y </a:t>
            </a:r>
            <a:br>
              <a:rPr lang="es-ES" sz="3600" dirty="0" smtClean="0"/>
            </a:br>
            <a:r>
              <a:rPr lang="es-ES" sz="3600" dirty="0" smtClean="0"/>
              <a:t>compromisos. </a:t>
            </a:r>
            <a:br>
              <a:rPr lang="es-ES" sz="3600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2 Marcador de contenido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208830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es-ES" sz="4000" dirty="0" smtClean="0">
                <a:solidFill>
                  <a:srgbClr val="7030A0"/>
                </a:solidFill>
                <a:latin typeface="Comic Sans MS" pitchFamily="66" charset="0"/>
              </a:rPr>
              <a:t>Las decisiones son por </a:t>
            </a:r>
            <a:r>
              <a:rPr lang="es-ES" sz="4000" b="1" dirty="0" smtClean="0">
                <a:solidFill>
                  <a:srgbClr val="7030A0"/>
                </a:solidFill>
                <a:latin typeface="Comic Sans MS" pitchFamily="66" charset="0"/>
              </a:rPr>
              <a:t>consenso</a:t>
            </a:r>
            <a:r>
              <a:rPr lang="es-ES" sz="4000" dirty="0" smtClean="0">
                <a:solidFill>
                  <a:srgbClr val="7030A0"/>
                </a:solidFill>
                <a:latin typeface="Comic Sans MS" pitchFamily="66" charset="0"/>
              </a:rPr>
              <a:t> evitando las votaciones.</a:t>
            </a:r>
          </a:p>
        </p:txBody>
      </p:sp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352928" cy="3816424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/>
              <a:t>- Primero se escuchan todas las propuestas.</a:t>
            </a:r>
            <a:br>
              <a:rPr lang="es-E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/>
              <a:t>- Después se argumenta  a favor o en contra para tomar una decisión.</a:t>
            </a:r>
            <a:br>
              <a:rPr lang="es-ES" sz="3600" dirty="0" smtClean="0"/>
            </a:b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 smtClean="0"/>
              <a:t>- Finalmente se busca una decisión entre todas y todos.</a:t>
            </a:r>
            <a:br>
              <a:rPr lang="es-ES" sz="3600" dirty="0" smtClean="0"/>
            </a:br>
            <a:endParaRPr lang="es-E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600" dirty="0" smtClean="0"/>
              <a:t>El valor de la palabra, planteada en un contexto social entre iguales, y formulada por los alumnos, por las alumnas.</a:t>
            </a:r>
          </a:p>
          <a:p>
            <a:endParaRPr lang="es-ES" sz="3600" dirty="0" smtClean="0"/>
          </a:p>
          <a:p>
            <a:r>
              <a:rPr lang="es-ES" sz="3600" dirty="0" smtClean="0"/>
              <a:t>Importancia de la afectividad</a:t>
            </a:r>
            <a:r>
              <a:rPr lang="es-ES" sz="3600" dirty="0" smtClean="0"/>
              <a:t>.</a:t>
            </a:r>
          </a:p>
          <a:p>
            <a:endParaRPr lang="es-ES" sz="3600" dirty="0" smtClean="0"/>
          </a:p>
          <a:p>
            <a:r>
              <a:rPr lang="es-ES" sz="3600" dirty="0" smtClean="0"/>
              <a:t>No hay que temer a la libertad.</a:t>
            </a:r>
            <a:endParaRPr lang="es-ES" sz="3600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Conclusiones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>
            <a:normAutofit lnSpcReduction="10000"/>
          </a:bodyPr>
          <a:lstStyle/>
          <a:p>
            <a:pPr marL="850392" lvl="1" indent="-457200">
              <a:buFont typeface="+mj-lt"/>
              <a:buAutoNum type="arabicPeriod"/>
            </a:pPr>
            <a:r>
              <a:rPr lang="es-ES" sz="2400" dirty="0" smtClean="0"/>
              <a:t>¿Qué tema nos gustaría trabajar?</a:t>
            </a:r>
          </a:p>
          <a:p>
            <a:pPr marL="850392" lvl="1" indent="-457200">
              <a:buNone/>
            </a:pPr>
            <a:r>
              <a:rPr lang="es-ES" sz="2400" dirty="0" smtClean="0"/>
              <a:t> </a:t>
            </a:r>
          </a:p>
          <a:p>
            <a:pPr marL="850392" lvl="1" indent="-457200">
              <a:buFont typeface="+mj-lt"/>
              <a:buAutoNum type="arabicPeriod" startAt="2"/>
            </a:pPr>
            <a:r>
              <a:rPr lang="es-ES" sz="2400" dirty="0" smtClean="0"/>
              <a:t>Reunión por equipos para elaborar la argumentación y seducir al  resto para que su Plan sea el elegido (estudiar todos los aspectos y las posibilidades que tiene dicho plan para dinamizar el aula, proponer actividades diferentes, </a:t>
            </a:r>
            <a:r>
              <a:rPr lang="es-ES" sz="2400" dirty="0" err="1" smtClean="0"/>
              <a:t>etc</a:t>
            </a:r>
            <a:r>
              <a:rPr lang="es-ES" sz="2400" dirty="0" smtClean="0"/>
              <a:t>…).</a:t>
            </a:r>
          </a:p>
          <a:p>
            <a:pPr marL="850392" lvl="1" indent="-457200">
              <a:buNone/>
            </a:pPr>
            <a:r>
              <a:rPr lang="es-ES" sz="2400" dirty="0" smtClean="0"/>
              <a:t> </a:t>
            </a:r>
          </a:p>
          <a:p>
            <a:pPr marL="850392" lvl="1" indent="-457200">
              <a:buFont typeface="+mj-lt"/>
              <a:buAutoNum type="arabicPeriod" startAt="3"/>
            </a:pPr>
            <a:r>
              <a:rPr lang="es-ES" sz="2400" dirty="0" smtClean="0"/>
              <a:t>Presentación de los grupos a los demás. Votación.</a:t>
            </a:r>
          </a:p>
          <a:p>
            <a:pPr marL="850392" lvl="1" indent="-457200">
              <a:buFont typeface="+mj-lt"/>
              <a:buAutoNum type="arabicPeriod" startAt="3"/>
            </a:pPr>
            <a:r>
              <a:rPr lang="es-ES" sz="2400" dirty="0" smtClean="0"/>
              <a:t>(¿Por qué han convencido unos planes más que otros?). 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Os proponemos una asamblea.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8000" dirty="0" smtClean="0"/>
              <a:t>LA   ASAMBLEA</a:t>
            </a:r>
            <a:endParaRPr lang="es-ES" sz="8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57224" y="2571744"/>
            <a:ext cx="7232848" cy="2569840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solidFill>
                  <a:srgbClr val="7030A0"/>
                </a:solidFill>
              </a:rPr>
              <a:t>“ La democracia de mañana se prepara con la democracia en la escuela.</a:t>
            </a:r>
          </a:p>
          <a:p>
            <a:r>
              <a:rPr lang="es-ES" dirty="0" smtClean="0">
                <a:solidFill>
                  <a:srgbClr val="7030A0"/>
                </a:solidFill>
              </a:rPr>
              <a:t>Un régimen autoritario en la escuela no sería capaz de formar ciudadanos demócratas”.</a:t>
            </a:r>
          </a:p>
          <a:p>
            <a:r>
              <a:rPr lang="es-ES" dirty="0" err="1" smtClean="0">
                <a:solidFill>
                  <a:srgbClr val="7030A0"/>
                </a:solidFill>
              </a:rPr>
              <a:t>Celestin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 err="1" smtClean="0">
                <a:solidFill>
                  <a:srgbClr val="7030A0"/>
                </a:solidFill>
              </a:rPr>
              <a:t>Freinet</a:t>
            </a:r>
            <a:r>
              <a:rPr lang="es-ES" dirty="0" smtClean="0">
                <a:solidFill>
                  <a:srgbClr val="7030A0"/>
                </a:solidFill>
              </a:rPr>
              <a:t> (Invariante nº 27)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LA ASAMBLEA</a:t>
            </a:r>
          </a:p>
        </p:txBody>
      </p:sp>
      <p:pic>
        <p:nvPicPr>
          <p:cNvPr id="60419" name="Picture 5" descr="P1230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>
          <a:xfrm>
            <a:off x="179388" y="2106613"/>
            <a:ext cx="4464050" cy="3346450"/>
          </a:xfrm>
          <a:noFill/>
        </p:spPr>
      </p:pic>
      <p:sp>
        <p:nvSpPr>
          <p:cNvPr id="60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4876" y="2857496"/>
            <a:ext cx="4143126" cy="1671638"/>
          </a:xfrm>
        </p:spPr>
        <p:txBody>
          <a:bodyPr>
            <a:noAutofit/>
          </a:bodyPr>
          <a:lstStyle/>
          <a:p>
            <a:pPr marL="533400" indent="-533400">
              <a:buNone/>
            </a:pPr>
            <a:r>
              <a:rPr lang="es-ES" sz="2800" dirty="0" smtClean="0"/>
              <a:t>1.  La Asamblea es un órgano de gestión</a:t>
            </a:r>
            <a:r>
              <a:rPr lang="es-ES" sz="2800" dirty="0"/>
              <a:t> </a:t>
            </a:r>
            <a:r>
              <a:rPr lang="es-ES" sz="2800" dirty="0" smtClean="0"/>
              <a:t>democrática.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228404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2. </a:t>
            </a:r>
            <a:r>
              <a:rPr lang="es-ES" dirty="0" smtClean="0"/>
              <a:t>Para desarrollar la </a:t>
            </a:r>
            <a:r>
              <a:rPr lang="es-ES" dirty="0" smtClean="0"/>
              <a:t>autonomía y la responsabilidad. 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Picture 4" descr="P120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714620"/>
            <a:ext cx="3175462" cy="3657600"/>
          </a:xfrm>
          <a:noFill/>
        </p:spPr>
      </p:pic>
      <p:pic>
        <p:nvPicPr>
          <p:cNvPr id="6" name="Picture 4" descr="P2020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3068960"/>
            <a:ext cx="3786910" cy="331236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000628" y="250030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ENCARGADAS/OS EN PAREJAS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531368"/>
          </a:xfrm>
        </p:spPr>
        <p:txBody>
          <a:bodyPr>
            <a:normAutofit/>
          </a:bodyPr>
          <a:lstStyle/>
          <a:p>
            <a:r>
              <a:rPr lang="es-ES" dirty="0" smtClean="0"/>
              <a:t>3. </a:t>
            </a:r>
            <a:r>
              <a:rPr lang="es-ES" dirty="0" smtClean="0"/>
              <a:t>Para regular </a:t>
            </a:r>
            <a:r>
              <a:rPr lang="es-ES" dirty="0" smtClean="0"/>
              <a:t>las relaciones sociales del grupo </a:t>
            </a:r>
            <a:r>
              <a:rPr lang="es-ES" dirty="0" smtClean="0"/>
              <a:t>y </a:t>
            </a:r>
            <a:r>
              <a:rPr lang="es-ES" dirty="0" smtClean="0"/>
              <a:t>la expresión de emociones.</a:t>
            </a:r>
            <a:endParaRPr lang="es-ES" dirty="0"/>
          </a:p>
        </p:txBody>
      </p:sp>
      <p:pic>
        <p:nvPicPr>
          <p:cNvPr id="5" name="Picture 3" descr="P1230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3429000"/>
            <a:ext cx="3778135" cy="295101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2963416"/>
          </a:xfrm>
        </p:spPr>
        <p:txBody>
          <a:bodyPr>
            <a:normAutofit/>
          </a:bodyPr>
          <a:lstStyle/>
          <a:p>
            <a:r>
              <a:rPr lang="es-ES" dirty="0" smtClean="0"/>
              <a:t>4. LA ASAMBLEA es un espacio de diálogo, </a:t>
            </a:r>
            <a:r>
              <a:rPr lang="es-ES" dirty="0" smtClean="0"/>
              <a:t>comunicación, escucha activa y tolerancia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Picture 2" descr="P1200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120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3735796"/>
            <a:ext cx="3529334" cy="264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/>
              <a:t>5</a:t>
            </a:r>
            <a:r>
              <a:rPr lang="es-ES" dirty="0" smtClean="0"/>
              <a:t>. LA ASAMBLEA sirve para prevenir y resolver los conflictos siguiendo estos pasos.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708920"/>
            <a:ext cx="7774632" cy="338708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s-ES" dirty="0" smtClean="0"/>
              <a:t>1. Escuchar al otro</a:t>
            </a:r>
          </a:p>
          <a:p>
            <a:pPr>
              <a:buFont typeface="Wingdings" pitchFamily="2" charset="2"/>
              <a:buChar char="§"/>
            </a:pPr>
            <a:endParaRPr lang="es-ES" dirty="0"/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2. Ponerse en su lugar del otro, favoreciendo el desarrollo moral y crítico.</a:t>
            </a:r>
            <a:endParaRPr lang="es-ES" dirty="0"/>
          </a:p>
          <a:p>
            <a:pPr>
              <a:buFont typeface="Wingdings" pitchFamily="2" charset="2"/>
              <a:buChar char="§"/>
            </a:pPr>
            <a:endParaRPr lang="es-ES" dirty="0" smtClean="0"/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3. Búsqueda de una solución o propuesta común. Implicación de todos/as en la resolución del conflicto.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6. ORGANIZACIÓN DEL TRABAJO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1233486"/>
          </a:xfrm>
        </p:spPr>
        <p:txBody>
          <a:bodyPr/>
          <a:lstStyle/>
          <a:p>
            <a:r>
              <a:rPr lang="es-ES" dirty="0" smtClean="0"/>
              <a:t>Decidir el tema que interesa al grupo.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1090610"/>
          </a:xfrm>
        </p:spPr>
        <p:txBody>
          <a:bodyPr/>
          <a:lstStyle/>
          <a:p>
            <a:r>
              <a:rPr lang="es-ES" dirty="0" smtClean="0"/>
              <a:t>Evaluar y analizar el Plan de Trabajo</a:t>
            </a:r>
            <a:endParaRPr lang="es-ES" dirty="0"/>
          </a:p>
        </p:txBody>
      </p:sp>
      <p:pic>
        <p:nvPicPr>
          <p:cNvPr id="7" name="6 Imagen" descr="20151015_091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500438"/>
            <a:ext cx="3429024" cy="2571768"/>
          </a:xfrm>
          <a:prstGeom prst="rect">
            <a:avLst/>
          </a:prstGeom>
        </p:spPr>
      </p:pic>
      <p:pic>
        <p:nvPicPr>
          <p:cNvPr id="8" name="7 Imagen" descr="El plan de trabajo sobre la me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503808"/>
            <a:ext cx="3357585" cy="2518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1230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9644"/>
            <a:ext cx="4038600" cy="3028950"/>
          </a:xfrm>
        </p:spPr>
      </p:pic>
      <p:pic>
        <p:nvPicPr>
          <p:cNvPr id="59396" name="6 Marcador de contenido" descr="WP_0013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159"/>
            <a:ext cx="4038600" cy="3029920"/>
          </a:xfrm>
        </p:spPr>
      </p:pic>
      <p:sp>
        <p:nvSpPr>
          <p:cNvPr id="593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CÓMO HACER UNA ASAMBLEA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215</TotalTime>
  <Words>319</Words>
  <Application>Microsoft Office PowerPoint</Application>
  <PresentationFormat>Presentación en pantalla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Concurrencia</vt:lpstr>
      <vt:lpstr>Diapositiva 1</vt:lpstr>
      <vt:lpstr>LA   ASAMBLEA</vt:lpstr>
      <vt:lpstr>LA ASAMBLEA</vt:lpstr>
      <vt:lpstr>2. Para desarrollar la autonomía y la responsabilidad.  </vt:lpstr>
      <vt:lpstr>3. Para regular las relaciones sociales del grupo y la expresión de emociones.</vt:lpstr>
      <vt:lpstr>4. LA ASAMBLEA es un espacio de diálogo, comunicación, escucha activa y tolerancia.</vt:lpstr>
      <vt:lpstr>5. LA ASAMBLEA sirve para prevenir y resolver los conflictos siguiendo estos pasos.</vt:lpstr>
      <vt:lpstr>6. ORGANIZACIÓN DEL TRABAJO</vt:lpstr>
      <vt:lpstr>CÓMO HACER UNA ASAMBLEA</vt:lpstr>
      <vt:lpstr>1. Nos sentamos en círculo para que todas y todos podamos vernos. 2. Se prepara colectivamente el orden del día.  3. Se nombra moderador/a, secretario/a y observador/a. 4. Se toma nota en el  cuaderno de actas de  los acuerdos y  compromisos.   </vt:lpstr>
      <vt:lpstr>- Primero se escuchan todas las propuestas.  - Después se argumenta  a favor o en contra para tomar una decisión.  - Finalmente se busca una decisión entre todas y todos. </vt:lpstr>
      <vt:lpstr>Conclusiones</vt:lpstr>
      <vt:lpstr>Os proponemos una asamblea.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  ASAMBLEA</dc:title>
  <dc:creator>Usuario</dc:creator>
  <cp:lastModifiedBy>Juan Manuel Delgado Pascual</cp:lastModifiedBy>
  <cp:revision>27</cp:revision>
  <dcterms:created xsi:type="dcterms:W3CDTF">2016-10-23T14:05:56Z</dcterms:created>
  <dcterms:modified xsi:type="dcterms:W3CDTF">2017-02-28T20:48:27Z</dcterms:modified>
</cp:coreProperties>
</file>